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82"/>
  </p:notesMasterIdLst>
  <p:sldIdLst>
    <p:sldId id="366" r:id="rId2"/>
    <p:sldId id="290" r:id="rId3"/>
    <p:sldId id="291" r:id="rId4"/>
    <p:sldId id="292" r:id="rId5"/>
    <p:sldId id="293" r:id="rId6"/>
    <p:sldId id="294" r:id="rId7"/>
    <p:sldId id="367" r:id="rId8"/>
    <p:sldId id="369" r:id="rId9"/>
    <p:sldId id="295" r:id="rId10"/>
    <p:sldId id="296" r:id="rId11"/>
    <p:sldId id="371" r:id="rId12"/>
    <p:sldId id="373" r:id="rId13"/>
    <p:sldId id="374" r:id="rId14"/>
    <p:sldId id="376" r:id="rId15"/>
    <p:sldId id="377" r:id="rId16"/>
    <p:sldId id="378" r:id="rId17"/>
    <p:sldId id="379" r:id="rId18"/>
    <p:sldId id="381" r:id="rId19"/>
    <p:sldId id="380" r:id="rId20"/>
    <p:sldId id="382" r:id="rId21"/>
    <p:sldId id="298" r:id="rId22"/>
    <p:sldId id="299" r:id="rId23"/>
    <p:sldId id="305" r:id="rId24"/>
    <p:sldId id="383" r:id="rId25"/>
    <p:sldId id="306" r:id="rId26"/>
    <p:sldId id="307" r:id="rId27"/>
    <p:sldId id="308" r:id="rId28"/>
    <p:sldId id="309" r:id="rId29"/>
    <p:sldId id="310" r:id="rId30"/>
    <p:sldId id="311" r:id="rId31"/>
    <p:sldId id="314" r:id="rId32"/>
    <p:sldId id="315" r:id="rId33"/>
    <p:sldId id="316" r:id="rId34"/>
    <p:sldId id="317" r:id="rId35"/>
    <p:sldId id="318" r:id="rId36"/>
    <p:sldId id="319" r:id="rId37"/>
    <p:sldId id="320" r:id="rId38"/>
    <p:sldId id="321" r:id="rId39"/>
    <p:sldId id="322" r:id="rId40"/>
    <p:sldId id="323" r:id="rId41"/>
    <p:sldId id="324" r:id="rId42"/>
    <p:sldId id="325" r:id="rId43"/>
    <p:sldId id="326" r:id="rId44"/>
    <p:sldId id="327" r:id="rId45"/>
    <p:sldId id="328" r:id="rId46"/>
    <p:sldId id="332" r:id="rId47"/>
    <p:sldId id="333" r:id="rId48"/>
    <p:sldId id="334" r:id="rId49"/>
    <p:sldId id="335" r:id="rId50"/>
    <p:sldId id="336" r:id="rId51"/>
    <p:sldId id="337" r:id="rId52"/>
    <p:sldId id="338" r:id="rId53"/>
    <p:sldId id="339" r:id="rId54"/>
    <p:sldId id="340" r:id="rId55"/>
    <p:sldId id="341" r:id="rId56"/>
    <p:sldId id="342" r:id="rId57"/>
    <p:sldId id="343" r:id="rId58"/>
    <p:sldId id="344" r:id="rId59"/>
    <p:sldId id="345" r:id="rId60"/>
    <p:sldId id="346" r:id="rId61"/>
    <p:sldId id="347" r:id="rId62"/>
    <p:sldId id="348" r:id="rId63"/>
    <p:sldId id="349" r:id="rId64"/>
    <p:sldId id="350" r:id="rId65"/>
    <p:sldId id="351" r:id="rId66"/>
    <p:sldId id="352" r:id="rId67"/>
    <p:sldId id="353" r:id="rId68"/>
    <p:sldId id="354" r:id="rId69"/>
    <p:sldId id="355" r:id="rId70"/>
    <p:sldId id="356" r:id="rId71"/>
    <p:sldId id="357" r:id="rId72"/>
    <p:sldId id="358" r:id="rId73"/>
    <p:sldId id="359" r:id="rId74"/>
    <p:sldId id="360" r:id="rId75"/>
    <p:sldId id="361" r:id="rId76"/>
    <p:sldId id="362" r:id="rId77"/>
    <p:sldId id="363" r:id="rId78"/>
    <p:sldId id="364" r:id="rId79"/>
    <p:sldId id="365" r:id="rId80"/>
    <p:sldId id="288" r:id="rId81"/>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080">
          <p15:clr>
            <a:srgbClr val="A4A3A4"/>
          </p15:clr>
        </p15:guide>
        <p15:guide id="2" orient="horz" pos="3881">
          <p15:clr>
            <a:srgbClr val="A4A3A4"/>
          </p15:clr>
        </p15:guide>
        <p15:guide id="3" orient="horz" pos="686">
          <p15:clr>
            <a:srgbClr val="A4A3A4"/>
          </p15:clr>
        </p15:guide>
        <p15:guide id="4" pos="344">
          <p15:clr>
            <a:srgbClr val="A4A3A4"/>
          </p15:clr>
        </p15:guide>
        <p15:guide id="5" pos="597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595959"/>
    <a:srgbClr val="376092"/>
    <a:srgbClr val="1F497D"/>
    <a:srgbClr val="4F81BD"/>
    <a:srgbClr val="BFBFBF"/>
    <a:srgbClr val="7F7F7F"/>
    <a:srgbClr val="E9EDF4"/>
    <a:srgbClr val="A6A6A6"/>
    <a:srgbClr val="C25830"/>
    <a:srgbClr val="E46C0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2965" autoAdjust="0"/>
    <p:restoredTop sz="99332" autoAdjust="0"/>
  </p:normalViewPr>
  <p:slideViewPr>
    <p:cSldViewPr showGuides="1">
      <p:cViewPr>
        <p:scale>
          <a:sx n="75" d="100"/>
          <a:sy n="75" d="100"/>
        </p:scale>
        <p:origin x="-924" y="68"/>
      </p:cViewPr>
      <p:guideLst>
        <p:guide orient="horz" pos="4080"/>
        <p:guide orient="horz" pos="3881"/>
        <p:guide orient="horz" pos="686"/>
        <p:guide pos="344"/>
        <p:guide pos="597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5E24B7-BB65-4CD5-AF2E-65720B007E4F}" type="datetimeFigureOut">
              <a:rPr lang="en-US" smtClean="0"/>
              <a:pPr/>
              <a:t>3/1/2017</a:t>
            </a:fld>
            <a:endParaRPr lang="en-US" dirty="0"/>
          </a:p>
        </p:txBody>
      </p:sp>
      <p:sp>
        <p:nvSpPr>
          <p:cNvPr id="4" name="Slide Image Placeholder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74F797-D0C9-4CC8-A782-47AF8FE2512F}" type="slidenum">
              <a:rPr lang="en-US" smtClean="0"/>
              <a:pPr/>
              <a:t>‹#›</a:t>
            </a:fld>
            <a:endParaRPr lang="en-US" dirty="0"/>
          </a:p>
        </p:txBody>
      </p:sp>
    </p:spTree>
    <p:extLst>
      <p:ext uri="{BB962C8B-B14F-4D97-AF65-F5344CB8AC3E}">
        <p14:creationId xmlns:p14="http://schemas.microsoft.com/office/powerpoint/2010/main" xmlns="" val="214729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730251" y="4554538"/>
            <a:ext cx="5841999" cy="4314825"/>
          </a:xfrm>
          <a:prstGeom prst="rect">
            <a:avLst/>
          </a:prstGeom>
        </p:spPr>
        <p:txBody>
          <a:bodyPr lIns="96499" tIns="96499" rIns="96499" bIns="96499" anchor="ctr" anchorCtr="0">
            <a:noAutofit/>
          </a:bodyPr>
          <a:lstStyle/>
          <a:p>
            <a:endParaRPr/>
          </a:p>
        </p:txBody>
      </p:sp>
      <p:sp>
        <p:nvSpPr>
          <p:cNvPr id="152" name="Shape 152"/>
          <p:cNvSpPr>
            <a:spLocks noGrp="1" noRot="1" noChangeAspect="1"/>
          </p:cNvSpPr>
          <p:nvPr>
            <p:ph type="sldImg" idx="2"/>
          </p:nvPr>
        </p:nvSpPr>
        <p:spPr>
          <a:xfrm>
            <a:off x="1054100" y="719138"/>
            <a:ext cx="5194300" cy="3595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716693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049156" y="3505200"/>
            <a:ext cx="5386944" cy="1524000"/>
          </a:xfrm>
        </p:spPr>
        <p:txBody>
          <a:bodyPr anchor="t">
            <a:normAutofit/>
          </a:bodyPr>
          <a:lstStyle>
            <a:lvl1pPr algn="l">
              <a:defRPr sz="2400" b="1">
                <a:solidFill>
                  <a:schemeClr val="accent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4049156" y="3813048"/>
            <a:ext cx="5386944" cy="762000"/>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2" name="Rectangle 11"/>
          <p:cNvSpPr/>
          <p:nvPr userDrawn="1"/>
        </p:nvSpPr>
        <p:spPr bwMode="gray">
          <a:xfrm>
            <a:off x="381001" y="6453536"/>
            <a:ext cx="3352800" cy="391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4"/>
          <p:cNvSpPr txBox="1">
            <a:spLocks/>
          </p:cNvSpPr>
          <p:nvPr userDrawn="1"/>
        </p:nvSpPr>
        <p:spPr bwMode="gray">
          <a:xfrm>
            <a:off x="4006952" y="6396335"/>
            <a:ext cx="31369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EduPristine </a:t>
            </a:r>
            <a:r>
              <a:rPr kumimoji="0" lang="en-US" sz="12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a:t>
            </a:r>
            <a:r>
              <a:rPr kumimoji="0" lang="en-US" sz="12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a:t>
            </a:r>
            <a:r>
              <a:rPr kumimoji="0" lang="en-US" sz="12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www.edupristine.com</a:t>
            </a:r>
            <a:endParaRPr kumimoji="0" lang="en-US" sz="12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endParaRPr>
          </a:p>
        </p:txBody>
      </p:sp>
      <p:pic>
        <p:nvPicPr>
          <p:cNvPr id="13"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527875" y="1069754"/>
            <a:ext cx="3347256" cy="2094242"/>
          </a:xfrm>
          <a:prstGeom prst="rect">
            <a:avLst/>
          </a:prstGeom>
          <a:noFill/>
        </p:spPr>
      </p:pic>
      <p:grpSp>
        <p:nvGrpSpPr>
          <p:cNvPr id="14" name="Group 4"/>
          <p:cNvGrpSpPr/>
          <p:nvPr userDrawn="1"/>
        </p:nvGrpSpPr>
        <p:grpSpPr bwMode="gray">
          <a:xfrm>
            <a:off x="4105428" y="3048000"/>
            <a:ext cx="5334000" cy="108268"/>
            <a:chOff x="-76200" y="3048000"/>
            <a:chExt cx="4267200" cy="108268"/>
          </a:xfrm>
        </p:grpSpPr>
        <p:cxnSp>
          <p:nvCxnSpPr>
            <p:cNvPr id="16" name="Straight Connector 15"/>
            <p:cNvCxnSpPr/>
            <p:nvPr/>
          </p:nvCxnSpPr>
          <p:spPr bwMode="gray">
            <a:xfrm>
              <a:off x="-76200" y="3048000"/>
              <a:ext cx="4267200" cy="1588"/>
            </a:xfrm>
            <a:prstGeom prst="line">
              <a:avLst/>
            </a:prstGeom>
            <a:ln w="1143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76200" y="3154680"/>
              <a:ext cx="4267200" cy="158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17997" y="3709792"/>
            <a:ext cx="2454278" cy="566738"/>
          </a:xfrm>
        </p:spPr>
        <p:txBody>
          <a:bodyPr lIns="0" anchor="t">
            <a:normAutofit/>
          </a:bodyPr>
          <a:lstStyle>
            <a:lvl1pPr algn="l">
              <a:defRPr sz="1400" b="0">
                <a:solidFill>
                  <a:schemeClr val="tx1">
                    <a:lumMod val="50000"/>
                    <a:lumOff val="50000"/>
                  </a:schemeClr>
                </a:solidFill>
              </a:defRPr>
            </a:lvl1pPr>
          </a:lstStyle>
          <a:p>
            <a:r>
              <a:rPr lang="en-US" dirty="0" smtClean="0"/>
              <a:t>Click to edit Master title style</a:t>
            </a:r>
            <a:endParaRPr lang="en-US" dirty="0"/>
          </a:p>
        </p:txBody>
      </p:sp>
      <p:grpSp>
        <p:nvGrpSpPr>
          <p:cNvPr id="14" name="Group 13"/>
          <p:cNvGrpSpPr/>
          <p:nvPr userDrawn="1"/>
        </p:nvGrpSpPr>
        <p:grpSpPr bwMode="gray">
          <a:xfrm>
            <a:off x="0" y="3048000"/>
            <a:ext cx="4190999" cy="108268"/>
            <a:chOff x="-76200" y="3048000"/>
            <a:chExt cx="4267200" cy="108268"/>
          </a:xfrm>
        </p:grpSpPr>
        <p:cxnSp>
          <p:nvCxnSpPr>
            <p:cNvPr id="15" name="Straight Connector 14"/>
            <p:cNvCxnSpPr/>
            <p:nvPr userDrawn="1"/>
          </p:nvCxnSpPr>
          <p:spPr bwMode="gray">
            <a:xfrm>
              <a:off x="-76200" y="3048000"/>
              <a:ext cx="4267200" cy="1588"/>
            </a:xfrm>
            <a:prstGeom prst="line">
              <a:avLst/>
            </a:prstGeom>
            <a:ln w="1143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76200" y="3154680"/>
              <a:ext cx="4267200" cy="158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7" name="Title 1"/>
          <p:cNvSpPr txBox="1">
            <a:spLocks/>
          </p:cNvSpPr>
          <p:nvPr userDrawn="1"/>
        </p:nvSpPr>
        <p:spPr bwMode="gray">
          <a:xfrm>
            <a:off x="4278585" y="2819400"/>
            <a:ext cx="5168900" cy="566738"/>
          </a:xfrm>
          <a:prstGeom prst="rect">
            <a:avLst/>
          </a:prstGeom>
        </p:spPr>
        <p:txBody>
          <a:bodyPr vert="horz" lIns="45720" tIns="45720" rIns="45720" bIns="45720" rtlCol="0" anchor="ctr" anchorCtr="0">
            <a:normAutofit/>
          </a:bodyPr>
          <a:lstStyle>
            <a:lvl1pPr algn="l">
              <a:defRPr sz="2000" b="1"/>
            </a:lvl1pPr>
          </a:lstStyle>
          <a:p>
            <a:pPr marL="0" marR="0" lvl="0" indent="0" algn="l" defTabSz="914400" rtl="0" eaLnBrk="1" fontAlgn="auto" latinLnBrk="0" hangingPunct="1">
              <a:lnSpc>
                <a:spcPts val="22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2"/>
                </a:solidFill>
                <a:effectLst/>
                <a:uLnTx/>
                <a:uFillTx/>
                <a:latin typeface="+mj-lt"/>
                <a:ea typeface="+mj-ea"/>
                <a:cs typeface="+mj-cs"/>
              </a:rPr>
              <a:t>Thank you!</a:t>
            </a:r>
          </a:p>
        </p:txBody>
      </p:sp>
      <p:sp>
        <p:nvSpPr>
          <p:cNvPr id="19" name="Title 1"/>
          <p:cNvSpPr txBox="1">
            <a:spLocks/>
          </p:cNvSpPr>
          <p:nvPr userDrawn="1"/>
        </p:nvSpPr>
        <p:spPr bwMode="gray">
          <a:xfrm>
            <a:off x="4273822" y="3352800"/>
            <a:ext cx="5168900" cy="381000"/>
          </a:xfrm>
          <a:prstGeom prst="rect">
            <a:avLst/>
          </a:prstGeom>
        </p:spPr>
        <p:txBody>
          <a:bodyPr vert="horz" lIns="45720" tIns="45720" rIns="45720" bIns="45720" rtlCol="0" anchor="ctr" anchorCtr="0">
            <a:normAutofit/>
          </a:bodyPr>
          <a:lstStyle>
            <a:lvl1pPr algn="l">
              <a:defRPr sz="2000" b="1"/>
            </a:lvl1pPr>
          </a:lstStyle>
          <a:p>
            <a:pPr marL="0" marR="0" lvl="0" indent="0" algn="l" defTabSz="914400" rtl="0" eaLnBrk="1" fontAlgn="auto" latinLnBrk="0" hangingPunct="1">
              <a:lnSpc>
                <a:spcPts val="2200"/>
              </a:lnSpc>
              <a:spcBef>
                <a:spcPct val="0"/>
              </a:spcBef>
              <a:spcAft>
                <a:spcPts val="0"/>
              </a:spcAft>
              <a:buClrTx/>
              <a:buSzTx/>
              <a:buFontTx/>
              <a:buNone/>
              <a:tabLst/>
              <a:defRPr/>
            </a:pPr>
            <a:r>
              <a:rPr kumimoji="0" lang="en-US" sz="1800" b="1" i="1" u="none" strike="noStrike" kern="1200" cap="none" spc="0" normalizeH="0" baseline="0" noProof="0" dirty="0" smtClean="0">
                <a:ln>
                  <a:noFill/>
                </a:ln>
                <a:solidFill>
                  <a:schemeClr val="tx1">
                    <a:lumMod val="50000"/>
                    <a:lumOff val="50000"/>
                  </a:schemeClr>
                </a:solidFill>
                <a:effectLst/>
                <a:uLnTx/>
                <a:uFillTx/>
                <a:latin typeface="+mj-lt"/>
                <a:ea typeface="+mj-ea"/>
                <a:cs typeface="+mj-cs"/>
              </a:rPr>
              <a:t>Contact:</a:t>
            </a:r>
          </a:p>
        </p:txBody>
      </p:sp>
      <p:sp>
        <p:nvSpPr>
          <p:cNvPr id="21" name="Rectangle 20"/>
          <p:cNvSpPr/>
          <p:nvPr userDrawn="1"/>
        </p:nvSpPr>
        <p:spPr bwMode="gray">
          <a:xfrm>
            <a:off x="381001" y="6447534"/>
            <a:ext cx="3840480" cy="3977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4"/>
          <p:cNvSpPr txBox="1">
            <a:spLocks/>
          </p:cNvSpPr>
          <p:nvPr userDrawn="1"/>
        </p:nvSpPr>
        <p:spPr bwMode="gray">
          <a:xfrm>
            <a:off x="4208329" y="6396335"/>
            <a:ext cx="3136900" cy="276999"/>
          </a:xfrm>
          <a:prstGeom prst="rect">
            <a:avLst/>
          </a:prstGeom>
          <a:noFill/>
        </p:spPr>
        <p:txBody>
          <a:bodyPr vert="horz" wrap="squar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EduPristine </a:t>
            </a:r>
            <a:r>
              <a:rPr kumimoji="0" lang="en-US" sz="12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www.edupristine.com</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hank You Slide">
    <p:spTree>
      <p:nvGrpSpPr>
        <p:cNvPr id="1" name=""/>
        <p:cNvGrpSpPr/>
        <p:nvPr/>
      </p:nvGrpSpPr>
      <p:grpSpPr>
        <a:xfrm>
          <a:off x="0" y="0"/>
          <a:ext cx="0" cy="0"/>
          <a:chOff x="0" y="0"/>
          <a:chExt cx="0" cy="0"/>
        </a:xfrm>
      </p:grpSpPr>
      <p:sp>
        <p:nvSpPr>
          <p:cNvPr id="21" name="Rectangle 20"/>
          <p:cNvSpPr/>
          <p:nvPr userDrawn="1"/>
        </p:nvSpPr>
        <p:spPr bwMode="gray">
          <a:xfrm>
            <a:off x="381001" y="6447534"/>
            <a:ext cx="3840480" cy="3977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4"/>
          <p:cNvSpPr txBox="1">
            <a:spLocks/>
          </p:cNvSpPr>
          <p:nvPr userDrawn="1"/>
        </p:nvSpPr>
        <p:spPr bwMode="gray">
          <a:xfrm>
            <a:off x="4208329" y="6396335"/>
            <a:ext cx="3136900" cy="276999"/>
          </a:xfrm>
          <a:prstGeom prst="rect">
            <a:avLst/>
          </a:prstGeom>
          <a:noFill/>
        </p:spPr>
        <p:txBody>
          <a:bodyPr vert="horz" wrap="squar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EduPristine </a:t>
            </a:r>
            <a:r>
              <a:rPr kumimoji="0" lang="en-US" sz="12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www.edupristine.com</a:t>
            </a:r>
          </a:p>
        </p:txBody>
      </p:sp>
      <p:pic>
        <p:nvPicPr>
          <p:cNvPr id="12"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527875" y="1069754"/>
            <a:ext cx="3347256" cy="2094242"/>
          </a:xfrm>
          <a:prstGeom prst="rect">
            <a:avLst/>
          </a:prstGeom>
          <a:noFill/>
        </p:spPr>
      </p:pic>
      <p:grpSp>
        <p:nvGrpSpPr>
          <p:cNvPr id="14" name="Group 4"/>
          <p:cNvGrpSpPr/>
          <p:nvPr userDrawn="1"/>
        </p:nvGrpSpPr>
        <p:grpSpPr bwMode="gray">
          <a:xfrm rot="10800000" flipH="1" flipV="1">
            <a:off x="4318788" y="3048000"/>
            <a:ext cx="5120640" cy="108268"/>
            <a:chOff x="-76200" y="3048000"/>
            <a:chExt cx="4267200" cy="108268"/>
          </a:xfrm>
        </p:grpSpPr>
        <p:cxnSp>
          <p:nvCxnSpPr>
            <p:cNvPr id="18" name="Straight Connector 17"/>
            <p:cNvCxnSpPr/>
            <p:nvPr/>
          </p:nvCxnSpPr>
          <p:spPr bwMode="gray">
            <a:xfrm>
              <a:off x="-76200" y="3048000"/>
              <a:ext cx="4267200" cy="1588"/>
            </a:xfrm>
            <a:prstGeom prst="line">
              <a:avLst/>
            </a:prstGeom>
            <a:ln w="1143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76200" y="3154680"/>
              <a:ext cx="4267200" cy="158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 name="Title 1"/>
          <p:cNvSpPr txBox="1">
            <a:spLocks/>
          </p:cNvSpPr>
          <p:nvPr userDrawn="1"/>
        </p:nvSpPr>
        <p:spPr bwMode="gray">
          <a:xfrm>
            <a:off x="4317996" y="5029201"/>
            <a:ext cx="5118103" cy="1104900"/>
          </a:xfrm>
          <a:prstGeom prst="rect">
            <a:avLst/>
          </a:prstGeom>
        </p:spPr>
        <p:txBody>
          <a:bodyPr vert="horz" lIns="0" tIns="45720" rIns="45720" bIns="45720" rtlCol="0" anchor="t" anchorCtr="0">
            <a:normAutofit/>
          </a:bodyPr>
          <a:lstStyle>
            <a:lvl1pPr algn="l">
              <a:defRPr sz="1600" b="0">
                <a:solidFill>
                  <a:schemeClr val="tx1">
                    <a:lumMod val="50000"/>
                    <a:lumOff val="50000"/>
                  </a:schemeClr>
                </a:solidFill>
              </a:defRPr>
            </a:lvl1pPr>
          </a:lstStyle>
          <a:p>
            <a:pPr marL="0" marR="0" lvl="0" indent="0" algn="l" defTabSz="914400" rtl="0" eaLnBrk="1" fontAlgn="auto" latinLnBrk="0" hangingPunct="1">
              <a:lnSpc>
                <a:spcPts val="2200"/>
              </a:lnSpc>
              <a:spcBef>
                <a:spcPct val="0"/>
              </a:spcBef>
              <a:spcAft>
                <a:spcPts val="0"/>
              </a:spcAft>
              <a:buClrTx/>
              <a:buSzTx/>
              <a:buFontTx/>
              <a:buNone/>
              <a:tabLst/>
              <a:defRPr/>
            </a:pPr>
            <a:r>
              <a:rPr lang="en-US" sz="1300" b="1" kern="1200" noProof="0" dirty="0" smtClean="0">
                <a:solidFill>
                  <a:srgbClr val="376092"/>
                </a:solidFill>
                <a:latin typeface="+mj-lt"/>
                <a:ea typeface="+mj-ea"/>
                <a:cs typeface="+mj-cs"/>
              </a:rPr>
              <a:t>help@edupristine.com</a:t>
            </a:r>
          </a:p>
          <a:p>
            <a:pPr marL="0" marR="0" lvl="0" indent="0" algn="l" defTabSz="914400" rtl="0" eaLnBrk="1" fontAlgn="auto" latinLnBrk="0" hangingPunct="1">
              <a:lnSpc>
                <a:spcPts val="2200"/>
              </a:lnSpc>
              <a:spcBef>
                <a:spcPct val="0"/>
              </a:spcBef>
              <a:spcAft>
                <a:spcPts val="0"/>
              </a:spcAft>
              <a:buClrTx/>
              <a:buSzTx/>
              <a:buFontTx/>
              <a:buNone/>
              <a:tabLst/>
              <a:defRPr/>
            </a:pPr>
            <a:r>
              <a:rPr lang="en-US" sz="1300" b="1" kern="1200" noProof="0" dirty="0" smtClean="0">
                <a:solidFill>
                  <a:srgbClr val="376092"/>
                </a:solidFill>
                <a:latin typeface="+mj-lt"/>
                <a:ea typeface="+mj-ea"/>
                <a:cs typeface="+mj-cs"/>
              </a:rPr>
              <a:t>www.edupristine.com</a:t>
            </a:r>
          </a:p>
        </p:txBody>
      </p:sp>
      <p:sp>
        <p:nvSpPr>
          <p:cNvPr id="27" name="TextBox 9"/>
          <p:cNvSpPr txBox="1"/>
          <p:nvPr userDrawn="1"/>
        </p:nvSpPr>
        <p:spPr>
          <a:xfrm>
            <a:off x="5700943" y="2362200"/>
            <a:ext cx="2356330" cy="654177"/>
          </a:xfrm>
          <a:prstGeom prst="rect">
            <a:avLst/>
          </a:prstGeom>
          <a:noFill/>
        </p:spPr>
        <p:txBody>
          <a:bodyPr wrap="none" lIns="83969" tIns="41985" rIns="83969" bIns="41985">
            <a:spAutoFit/>
          </a:bodyPr>
          <a:lstStyle/>
          <a:p>
            <a:pPr algn="ctr" eaLnBrk="0" fontAlgn="base" hangingPunct="0">
              <a:spcBef>
                <a:spcPct val="0"/>
              </a:spcBef>
              <a:spcAft>
                <a:spcPct val="0"/>
              </a:spcAft>
              <a:defRPr/>
            </a:pPr>
            <a:r>
              <a:rPr lang="en-US" sz="3700" b="1" dirty="0">
                <a:solidFill>
                  <a:srgbClr val="4F81BD">
                    <a:lumMod val="75000"/>
                  </a:srgbClr>
                </a:solidFill>
              </a:rPr>
              <a:t>Thank </a:t>
            </a:r>
            <a:r>
              <a:rPr lang="en-US" sz="3700" b="1" dirty="0" smtClean="0">
                <a:solidFill>
                  <a:srgbClr val="4F81BD">
                    <a:lumMod val="75000"/>
                  </a:srgbClr>
                </a:solidFill>
              </a:rPr>
              <a:t>You!</a:t>
            </a:r>
            <a:endParaRPr lang="en-IN" sz="3700" b="1" dirty="0">
              <a:solidFill>
                <a:srgbClr val="4F81BD">
                  <a:lumMod val="75000"/>
                </a:srgb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genda page">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2" name="Group 7"/>
          <p:cNvGrpSpPr/>
          <p:nvPr userDrawn="1"/>
        </p:nvGrpSpPr>
        <p:grpSpPr bwMode="gray">
          <a:xfrm>
            <a:off x="0" y="762000"/>
            <a:ext cx="9906000" cy="60960"/>
            <a:chOff x="0" y="762000"/>
            <a:chExt cx="9906000" cy="60960"/>
          </a:xfrm>
        </p:grpSpPr>
        <p:cxnSp>
          <p:nvCxnSpPr>
            <p:cNvPr id="9" name="Straight Connector 8"/>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2"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
        <p:nvSpPr>
          <p:cNvPr id="15" name="Text Placeholder 14"/>
          <p:cNvSpPr>
            <a:spLocks noGrp="1"/>
          </p:cNvSpPr>
          <p:nvPr>
            <p:ph type="body" sz="quarter" idx="13"/>
          </p:nvPr>
        </p:nvSpPr>
        <p:spPr>
          <a:xfrm>
            <a:off x="1524" y="2994660"/>
            <a:ext cx="9902952" cy="868680"/>
          </a:xfrm>
          <a:solidFill>
            <a:schemeClr val="tx2"/>
          </a:solidFill>
        </p:spPr>
        <p:txBody>
          <a:bodyPr anchor="ctr"/>
          <a:lstStyle>
            <a:lvl1pPr algn="ctr">
              <a:defRPr sz="2200" b="1">
                <a:solidFill>
                  <a:schemeClr val="bg1"/>
                </a:solidFill>
              </a:defRPr>
            </a:lvl1pPr>
            <a:lvl2pPr algn="ctr">
              <a:buClr>
                <a:schemeClr val="bg1"/>
              </a:buClr>
              <a:defRPr sz="1800" b="1">
                <a:solidFill>
                  <a:schemeClr val="bg1"/>
                </a:solidFill>
              </a:defRPr>
            </a:lvl2pPr>
            <a:lvl3pPr algn="ctr">
              <a:buClr>
                <a:schemeClr val="bg1"/>
              </a:buClr>
              <a:defRPr sz="1400" b="1">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concept pag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33400" y="64008"/>
            <a:ext cx="8098536" cy="704088"/>
          </a:xfrm>
        </p:spPr>
        <p:txBody>
          <a:bodyPr anchor="b">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half" idx="2"/>
          </p:nvPr>
        </p:nvSpPr>
        <p:spPr bwMode="gray">
          <a:xfrm>
            <a:off x="533400" y="1092200"/>
            <a:ext cx="8895588" cy="50419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n-US" sz="1700" kern="1200" dirty="0" smtClean="0">
                <a:solidFill>
                  <a:schemeClr val="tx1"/>
                </a:solidFill>
                <a:latin typeface="+mn-lt"/>
                <a:ea typeface="+mn-ea"/>
                <a:cs typeface="+mn-cs"/>
              </a:defRPr>
            </a:lvl1pPr>
            <a:lvl2pPr marL="400050" marR="0" indent="-400050" algn="l" defTabSz="914400" rtl="0" eaLnBrk="1" fontAlgn="auto" latinLnBrk="0" hangingPunct="1">
              <a:lnSpc>
                <a:spcPct val="100000"/>
              </a:lnSpc>
              <a:spcBef>
                <a:spcPts val="800"/>
              </a:spcBef>
              <a:spcAft>
                <a:spcPts val="900"/>
              </a:spcAft>
              <a:buClr>
                <a:srgbClr val="376092"/>
              </a:buClr>
              <a:buSzTx/>
              <a:buFont typeface="+mj-lt"/>
              <a:buAutoNum type="romanUcPeriod"/>
              <a:tabLst/>
              <a:defRPr lang="en-US" sz="1700" kern="1200" dirty="0" smtClean="0">
                <a:solidFill>
                  <a:schemeClr val="tx1">
                    <a:lumMod val="50000"/>
                    <a:lumOff val="50000"/>
                  </a:schemeClr>
                </a:solidFill>
                <a:latin typeface="+mn-lt"/>
                <a:ea typeface="+mn-ea"/>
                <a:cs typeface="+mn-cs"/>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25425" marR="0" lvl="1" indent="-225425" algn="l" defTabSz="914400" rtl="0" eaLnBrk="1" fontAlgn="auto" latinLnBrk="0" hangingPunct="1">
              <a:lnSpc>
                <a:spcPct val="100000"/>
              </a:lnSpc>
              <a:spcBef>
                <a:spcPct val="20000"/>
              </a:spcBef>
              <a:spcAft>
                <a:spcPts val="0"/>
              </a:spcAft>
              <a:buClr>
                <a:schemeClr val="tx2"/>
              </a:buClr>
              <a:buSzTx/>
              <a:buFont typeface="Wingdings" pitchFamily="2" charset="2"/>
              <a:buChar char="§"/>
              <a:tabLst/>
              <a:defRPr/>
            </a:pPr>
            <a:r>
              <a:rPr lang="en-US" dirty="0" smtClean="0"/>
              <a:t>Click to edit Master text styles</a:t>
            </a:r>
          </a:p>
        </p:txBody>
      </p:sp>
      <p:sp>
        <p:nvSpPr>
          <p:cNvPr id="8"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11" name="Group 7"/>
          <p:cNvGrpSpPr/>
          <p:nvPr userDrawn="1"/>
        </p:nvGrpSpPr>
        <p:grpSpPr bwMode="gray">
          <a:xfrm>
            <a:off x="0" y="762000"/>
            <a:ext cx="9906000" cy="60960"/>
            <a:chOff x="0" y="762000"/>
            <a:chExt cx="9906000" cy="60960"/>
          </a:xfrm>
        </p:grpSpPr>
        <p:cxnSp>
          <p:nvCxnSpPr>
            <p:cNvPr id="12" name="Straight Connector 11"/>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0"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8" name="Group 7"/>
          <p:cNvGrpSpPr/>
          <p:nvPr userDrawn="1"/>
        </p:nvGrpSpPr>
        <p:grpSpPr bwMode="gray">
          <a:xfrm>
            <a:off x="0" y="762000"/>
            <a:ext cx="9906000" cy="60960"/>
            <a:chOff x="0" y="762000"/>
            <a:chExt cx="9906000" cy="60960"/>
          </a:xfrm>
        </p:grpSpPr>
        <p:cxnSp>
          <p:nvCxnSpPr>
            <p:cNvPr id="9" name="Straight Connector 8"/>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1" name="Title 1"/>
          <p:cNvSpPr>
            <a:spLocks noGrp="1"/>
          </p:cNvSpPr>
          <p:nvPr userDrawn="1">
            <p:ph type="title"/>
          </p:nvPr>
        </p:nvSpPr>
        <p:spPr bwMode="gray">
          <a:xfrm>
            <a:off x="533400" y="64008"/>
            <a:ext cx="8098536" cy="704088"/>
          </a:xfrm>
        </p:spPr>
        <p:txBody>
          <a:bodyPr anchor="b">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14" name="Text Placeholder 13"/>
          <p:cNvSpPr>
            <a:spLocks noGrp="1"/>
          </p:cNvSpPr>
          <p:nvPr userDrawn="1">
            <p:ph type="body" sz="quarter" idx="13"/>
          </p:nvPr>
        </p:nvSpPr>
        <p:spPr bwMode="gray">
          <a:xfrm>
            <a:off x="533400" y="1092200"/>
            <a:ext cx="8890063" cy="5041900"/>
          </a:xfrm>
        </p:spPr>
        <p:txBody>
          <a:bodyPr/>
          <a:lstStyle>
            <a:lvl2pPr>
              <a:spcAft>
                <a:spcPts val="400"/>
              </a:spcAft>
              <a:buClr>
                <a:srgbClr val="1F497D"/>
              </a:buClr>
              <a:defRPr lang="en-US" sz="1700" kern="1200" dirty="0" smtClean="0">
                <a:solidFill>
                  <a:schemeClr val="tx1">
                    <a:lumMod val="50000"/>
                    <a:lumOff val="50000"/>
                  </a:schemeClr>
                </a:solidFill>
                <a:latin typeface="+mn-lt"/>
                <a:ea typeface="+mn-ea"/>
                <a:cs typeface="+mn-cs"/>
              </a:defRPr>
            </a:lvl2pPr>
            <a:lvl3pPr>
              <a:spcBef>
                <a:spcPts val="300"/>
              </a:spcBef>
              <a:buClr>
                <a:srgbClr val="595959"/>
              </a:buClr>
              <a:defRPr lang="en-US" sz="1500" kern="1200" dirty="0" smtClean="0">
                <a:solidFill>
                  <a:schemeClr val="tx1">
                    <a:lumMod val="50000"/>
                    <a:lumOff val="50000"/>
                  </a:schemeClr>
                </a:solidFill>
                <a:latin typeface="+mn-lt"/>
                <a:ea typeface="+mn-ea"/>
                <a:cs typeface="+mn-cs"/>
              </a:defRPr>
            </a:lvl3pPr>
            <a:lvl4pPr>
              <a:spcBef>
                <a:spcPts val="600"/>
              </a:spcBef>
              <a:spcAft>
                <a:spcPts val="300"/>
              </a:spcAft>
              <a:buClr>
                <a:schemeClr val="accent6"/>
              </a:buClr>
              <a:buFont typeface="Arial" pitchFamily="34" charset="0"/>
              <a:buChar char="–"/>
              <a:defRPr lang="en-US" sz="1500" kern="1200" dirty="0" smtClean="0">
                <a:solidFill>
                  <a:schemeClr val="tx1">
                    <a:lumMod val="50000"/>
                    <a:lumOff val="50000"/>
                  </a:schemeClr>
                </a:solidFill>
                <a:latin typeface="+mn-lt"/>
                <a:ea typeface="+mn-ea"/>
                <a:cs typeface="+mn-cs"/>
              </a:defRPr>
            </a:lvl4pPr>
            <a:lvl5pPr>
              <a:spcBef>
                <a:spcPts val="200"/>
              </a:spcBef>
              <a:spcAft>
                <a:spcPts val="200"/>
              </a:spcAft>
              <a:buClr>
                <a:srgbClr val="4F81BD"/>
              </a:buClr>
              <a:defRPr lang="en-US" sz="1300" kern="1200" dirty="0" smtClean="0">
                <a:solidFill>
                  <a:schemeClr val="tx1">
                    <a:lumMod val="50000"/>
                    <a:lumOff val="50000"/>
                  </a:schemeClr>
                </a:solidFill>
                <a:latin typeface="+mn-lt"/>
                <a:ea typeface="+mn-ea"/>
                <a:cs typeface="+mn-cs"/>
              </a:defRPr>
            </a:lvl5pPr>
          </a:lstStyle>
          <a:p>
            <a:pPr marL="225425" lvl="1" indent="-225425" algn="l" defTabSz="914400" rtl="0" eaLnBrk="1" latinLnBrk="0" hangingPunct="1">
              <a:spcBef>
                <a:spcPts val="400"/>
              </a:spcBef>
              <a:spcAft>
                <a:spcPts val="300"/>
              </a:spcAft>
              <a:buClr>
                <a:schemeClr val="tx2"/>
              </a:buClr>
              <a:buFont typeface="Wingdings" pitchFamily="2" charset="2"/>
              <a:buChar char="§"/>
            </a:pPr>
            <a:r>
              <a:rPr lang="en-US" dirty="0" smtClean="0"/>
              <a:t>Click to edit Master text styles</a:t>
            </a:r>
          </a:p>
          <a:p>
            <a:pPr marL="463550" lvl="2" indent="-238125" algn="l" defTabSz="914400" rtl="0" eaLnBrk="1" latinLnBrk="0" hangingPunct="1">
              <a:spcBef>
                <a:spcPts val="600"/>
              </a:spcBef>
              <a:spcAft>
                <a:spcPts val="300"/>
              </a:spcAft>
              <a:buClr>
                <a:schemeClr val="tx1">
                  <a:lumMod val="65000"/>
                  <a:lumOff val="35000"/>
                </a:schemeClr>
              </a:buClr>
              <a:buFont typeface="Calibri" pitchFamily="34" charset="0"/>
              <a:buChar char="•"/>
            </a:pPr>
            <a:r>
              <a:rPr lang="en-US" dirty="0" smtClean="0"/>
              <a:t>Second level</a:t>
            </a:r>
          </a:p>
          <a:p>
            <a:pPr marL="688975" lvl="3" indent="-225425" algn="l" defTabSz="914400" rtl="0" eaLnBrk="1" latinLnBrk="0" hangingPunct="1">
              <a:spcBef>
                <a:spcPts val="200"/>
              </a:spcBef>
              <a:spcAft>
                <a:spcPts val="200"/>
              </a:spcAft>
              <a:buClr>
                <a:schemeClr val="accent6"/>
              </a:buClr>
              <a:buFont typeface="Arial" pitchFamily="34" charset="0"/>
              <a:buChar char="–"/>
            </a:pPr>
            <a:r>
              <a:rPr lang="en-US" dirty="0" smtClean="0"/>
              <a:t>Third level</a:t>
            </a:r>
          </a:p>
          <a:p>
            <a:pPr marL="901700" lvl="4" indent="-212725" algn="l" defTabSz="914400" rtl="0" eaLnBrk="1" latinLnBrk="0" hangingPunct="1">
              <a:spcBef>
                <a:spcPts val="600"/>
              </a:spcBef>
              <a:spcAft>
                <a:spcPts val="300"/>
              </a:spcAft>
              <a:buClr>
                <a:schemeClr val="accent1"/>
              </a:buClr>
              <a:buSzPct val="100000"/>
              <a:buFont typeface="Wingdings" pitchFamily="2" charset="2"/>
              <a:buChar char="§"/>
            </a:pPr>
            <a:r>
              <a:rPr lang="en-US" dirty="0" smtClean="0"/>
              <a:t>Fourth level</a:t>
            </a:r>
          </a:p>
        </p:txBody>
      </p:sp>
      <p:pic>
        <p:nvPicPr>
          <p:cNvPr id="12"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33400" y="64008"/>
            <a:ext cx="8098536" cy="704088"/>
          </a:xfrm>
        </p:spPr>
        <p:txBody>
          <a:bodyPr>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533400" y="1092200"/>
            <a:ext cx="8915400" cy="5041900"/>
          </a:xfrm>
        </p:spPr>
        <p:txBody>
          <a:bodyPr/>
          <a:lstStyle>
            <a:lvl3pPr>
              <a:spcBef>
                <a:spcPts val="300"/>
              </a:spcBef>
              <a:spcAft>
                <a:spcPts val="300"/>
              </a:spcAft>
              <a:defRPr/>
            </a:lvl3pPr>
            <a:lvl4pPr>
              <a:spcBef>
                <a:spcPts val="200"/>
              </a:spcBef>
              <a:spcAft>
                <a:spcPts val="200"/>
              </a:spcAft>
              <a:defRPr/>
            </a:lvl4pPr>
            <a:lvl5pPr>
              <a:spcBef>
                <a:spcPts val="200"/>
              </a:spcBef>
              <a:spcAft>
                <a:spcPts val="2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cxnSp>
        <p:nvCxnSpPr>
          <p:cNvPr id="11" name="Straight Connector 10"/>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Tab Slide)">
    <p:spTree>
      <p:nvGrpSpPr>
        <p:cNvPr id="1" name=""/>
        <p:cNvGrpSpPr/>
        <p:nvPr/>
      </p:nvGrpSpPr>
      <p:grpSpPr>
        <a:xfrm>
          <a:off x="0" y="0"/>
          <a:ext cx="0" cy="0"/>
          <a:chOff x="0" y="0"/>
          <a:chExt cx="0" cy="0"/>
        </a:xfrm>
      </p:grpSpPr>
      <p:grpSp>
        <p:nvGrpSpPr>
          <p:cNvPr id="10" name="Group 7"/>
          <p:cNvGrpSpPr/>
          <p:nvPr userDrawn="1"/>
        </p:nvGrpSpPr>
        <p:grpSpPr bwMode="gray">
          <a:xfrm>
            <a:off x="0" y="762000"/>
            <a:ext cx="9906000" cy="60960"/>
            <a:chOff x="0" y="762000"/>
            <a:chExt cx="9906000" cy="60960"/>
          </a:xfrm>
        </p:grpSpPr>
        <p:cxnSp>
          <p:nvCxnSpPr>
            <p:cNvPr id="11" name="Straight Connector 10"/>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 name="Content Placeholder 8"/>
          <p:cNvSpPr>
            <a:spLocks noGrp="1"/>
          </p:cNvSpPr>
          <p:nvPr>
            <p:ph sz="quarter" idx="10"/>
          </p:nvPr>
        </p:nvSpPr>
        <p:spPr>
          <a:xfrm>
            <a:off x="533400" y="1092200"/>
            <a:ext cx="8915400" cy="5041900"/>
          </a:xfrm>
        </p:spPr>
        <p:txBody>
          <a:bodyPr/>
          <a:lstStyle>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bwMode="gray">
          <a:xfrm>
            <a:off x="533400" y="64008"/>
            <a:ext cx="8098536" cy="704088"/>
          </a:xfrm>
        </p:spPr>
        <p:txBody>
          <a:bodyPr>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pic>
        <p:nvPicPr>
          <p:cNvPr id="13"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33400" y="64008"/>
            <a:ext cx="8098536" cy="704088"/>
          </a:xfrm>
        </p:spPr>
        <p:txBody>
          <a:bodyPr>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3" name="Content Placeholder 2"/>
          <p:cNvSpPr>
            <a:spLocks noGrp="1"/>
          </p:cNvSpPr>
          <p:nvPr>
            <p:ph sz="half" idx="1"/>
          </p:nvPr>
        </p:nvSpPr>
        <p:spPr bwMode="gray">
          <a:xfrm>
            <a:off x="533400" y="1092200"/>
            <a:ext cx="4337050" cy="5041900"/>
          </a:xfrm>
        </p:spPr>
        <p:txBody>
          <a:bodyPr/>
          <a:lstStyle>
            <a:lvl1pPr>
              <a:defRPr sz="1700"/>
            </a:lvl1pPr>
            <a:lvl2pPr>
              <a:defRPr sz="1700"/>
            </a:lvl2pPr>
            <a:lvl3pPr>
              <a:defRPr sz="1500"/>
            </a:lvl3pPr>
            <a:lvl4pPr>
              <a:defRPr sz="1500"/>
            </a:lvl4pPr>
            <a:lvl5pPr>
              <a:defRPr sz="13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bwMode="gray">
          <a:xfrm>
            <a:off x="5088834" y="1092200"/>
            <a:ext cx="4334256" cy="5041900"/>
          </a:xfrm>
        </p:spPr>
        <p:txBody>
          <a:bodyPr/>
          <a:lstStyle>
            <a:lvl1pPr>
              <a:defRPr sz="1700"/>
            </a:lvl1pPr>
            <a:lvl2pPr>
              <a:defRPr sz="1700"/>
            </a:lvl2pPr>
            <a:lvl3pPr>
              <a:defRPr sz="1500"/>
            </a:lvl3pPr>
            <a:lvl4pPr>
              <a:defRPr sz="1500"/>
            </a:lvl4pPr>
            <a:lvl5pPr>
              <a:defRPr sz="13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11" name="Group 7"/>
          <p:cNvGrpSpPr/>
          <p:nvPr userDrawn="1"/>
        </p:nvGrpSpPr>
        <p:grpSpPr bwMode="gray">
          <a:xfrm>
            <a:off x="0" y="762000"/>
            <a:ext cx="9906000" cy="60960"/>
            <a:chOff x="0" y="762000"/>
            <a:chExt cx="9906000" cy="60960"/>
          </a:xfrm>
        </p:grpSpPr>
        <p:cxnSp>
          <p:nvCxnSpPr>
            <p:cNvPr id="12" name="Straight Connector 11"/>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4"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33400" y="64008"/>
            <a:ext cx="8098536" cy="704088"/>
          </a:xfrm>
        </p:spPr>
        <p:txBody>
          <a:bodyPr>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4" name="Content Placeholder 3"/>
          <p:cNvSpPr>
            <a:spLocks noGrp="1"/>
          </p:cNvSpPr>
          <p:nvPr>
            <p:ph sz="half" idx="2"/>
          </p:nvPr>
        </p:nvSpPr>
        <p:spPr bwMode="gray">
          <a:xfrm>
            <a:off x="533400" y="1092200"/>
            <a:ext cx="5715000" cy="5041900"/>
          </a:xfrm>
        </p:spPr>
        <p:txBody>
          <a:bodyPr/>
          <a:lstStyle>
            <a:lvl1pPr>
              <a:defRPr sz="1700"/>
            </a:lvl1pPr>
            <a:lvl2pPr>
              <a:defRPr sz="1700"/>
            </a:lvl2pPr>
            <a:lvl3pPr>
              <a:defRPr sz="1500"/>
            </a:lvl3pPr>
            <a:lvl4pPr>
              <a:defRPr sz="1500"/>
            </a:lvl4pPr>
            <a:lvl5pPr>
              <a:defRPr sz="13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bwMode="gray">
          <a:xfrm>
            <a:off x="6400801" y="1092200"/>
            <a:ext cx="3009900" cy="5041900"/>
          </a:xfrm>
        </p:spPr>
        <p:txBody>
          <a:bodyPr/>
          <a:lstStyle>
            <a:lvl1pPr>
              <a:defRPr sz="1700"/>
            </a:lvl1pPr>
            <a:lvl2pPr>
              <a:defRPr sz="1700"/>
            </a:lvl2pPr>
            <a:lvl3pPr>
              <a:defRPr sz="1500"/>
            </a:lvl3pPr>
            <a:lvl4pPr>
              <a:defRPr sz="1500"/>
            </a:lvl4pPr>
            <a:lvl5pPr>
              <a:defRPr sz="13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14" name="Group 7"/>
          <p:cNvGrpSpPr/>
          <p:nvPr userDrawn="1"/>
        </p:nvGrpSpPr>
        <p:grpSpPr bwMode="gray">
          <a:xfrm>
            <a:off x="0" y="762000"/>
            <a:ext cx="9906000" cy="60960"/>
            <a:chOff x="0" y="762000"/>
            <a:chExt cx="9906000" cy="60960"/>
          </a:xfrm>
        </p:grpSpPr>
        <p:cxnSp>
          <p:nvCxnSpPr>
            <p:cNvPr id="15" name="Straight Connector 14"/>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1"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33400" y="64008"/>
            <a:ext cx="8098536" cy="704088"/>
          </a:xfrm>
        </p:spPr>
        <p:txBody>
          <a:bodyPr>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9" name="Group 7"/>
          <p:cNvGrpSpPr/>
          <p:nvPr userDrawn="1"/>
        </p:nvGrpSpPr>
        <p:grpSpPr bwMode="gray">
          <a:xfrm>
            <a:off x="0" y="762000"/>
            <a:ext cx="9906000" cy="60960"/>
            <a:chOff x="0" y="762000"/>
            <a:chExt cx="9906000" cy="60960"/>
          </a:xfrm>
        </p:grpSpPr>
        <p:cxnSp>
          <p:nvCxnSpPr>
            <p:cNvPr id="10" name="Straight Connector 9"/>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2"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533400" y="62630"/>
            <a:ext cx="8100060" cy="701458"/>
          </a:xfrm>
          <a:prstGeom prst="rect">
            <a:avLst/>
          </a:prstGeom>
        </p:spPr>
        <p:txBody>
          <a:bodyPr vert="horz" lIns="45720" tIns="45720" rIns="45720" bIns="45720" rtlCol="0" anchor="b"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bwMode="gray">
          <a:xfrm>
            <a:off x="533400" y="1092200"/>
            <a:ext cx="8915400" cy="5041900"/>
          </a:xfrm>
          <a:prstGeom prst="rect">
            <a:avLst/>
          </a:prstGeom>
        </p:spPr>
        <p:txBody>
          <a:bodyPr vert="horz" lIns="45720" tIns="45720" rIns="4572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bwMode="gray">
          <a:xfrm>
            <a:off x="9436100" y="6492875"/>
            <a:ext cx="4699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0614AE-7DA6-4443-9A06-FA7BD7CD666D}" type="slidenum">
              <a:rPr lang="en-US" smtClean="0"/>
              <a:pPr/>
              <a:t>‹#›</a:t>
            </a:fld>
            <a:endParaRPr lang="en-US" dirty="0"/>
          </a:p>
        </p:txBody>
      </p:sp>
      <p:sp>
        <p:nvSpPr>
          <p:cNvPr id="9" name="Footer Placeholder 4"/>
          <p:cNvSpPr txBox="1">
            <a:spLocks/>
          </p:cNvSpPr>
          <p:nvPr/>
        </p:nvSpPr>
        <p:spPr bwMode="gray">
          <a:xfrm>
            <a:off x="506413" y="6493510"/>
            <a:ext cx="1398587" cy="365125"/>
          </a:xfrm>
          <a:prstGeom prst="rect">
            <a:avLst/>
          </a:prstGeom>
        </p:spPr>
        <p:txBody>
          <a:bodyPr vert="horz" lIns="0" tIns="45720" rIns="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595959"/>
                </a:solidFill>
                <a:effectLst/>
                <a:uLnTx/>
                <a:uFillTx/>
                <a:latin typeface="+mn-lt"/>
                <a:ea typeface="+mn-ea"/>
                <a:cs typeface="+mn-cs"/>
              </a:rPr>
              <a:t>© EduPristine </a:t>
            </a:r>
            <a:endParaRPr kumimoji="0" lang="en-US" sz="1200" b="1" i="0" u="none" strike="noStrike" kern="1200" cap="none" spc="0" normalizeH="0" baseline="0" noProof="0" dirty="0">
              <a:ln>
                <a:noFill/>
              </a:ln>
              <a:solidFill>
                <a:srgbClr val="595959"/>
              </a:solidFill>
              <a:effectLst/>
              <a:uLnTx/>
              <a:uFillTx/>
              <a:latin typeface="+mn-lt"/>
              <a:ea typeface="+mn-ea"/>
              <a:cs typeface="+mn-cs"/>
            </a:endParaRPr>
          </a:p>
        </p:txBody>
      </p:sp>
      <p:cxnSp>
        <p:nvCxnSpPr>
          <p:cNvPr id="10" name="Straight Connector 9"/>
          <p:cNvCxnSpPr/>
          <p:nvPr/>
        </p:nvCxnSpPr>
        <p:spPr bwMode="gray">
          <a:xfrm flipH="1">
            <a:off x="1429544" y="6492875"/>
            <a:ext cx="1588" cy="36576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Footer Placeholder 4"/>
          <p:cNvSpPr txBox="1">
            <a:spLocks/>
          </p:cNvSpPr>
          <p:nvPr/>
        </p:nvSpPr>
        <p:spPr bwMode="gray">
          <a:xfrm>
            <a:off x="1511300" y="6493510"/>
            <a:ext cx="3136900" cy="365125"/>
          </a:xfrm>
          <a:prstGeom prst="rect">
            <a:avLst/>
          </a:prstGeom>
        </p:spPr>
        <p:txBody>
          <a:bodyPr vert="horz" lIns="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595959"/>
                </a:solidFill>
                <a:effectLst/>
                <a:uLnTx/>
                <a:uFillTx/>
                <a:latin typeface="+mn-lt"/>
                <a:ea typeface="+mn-ea"/>
                <a:cs typeface="+mn-cs"/>
              </a:rPr>
              <a:t>For HIVE  (Confidential)</a:t>
            </a:r>
            <a:endParaRPr kumimoji="0" lang="en-US" sz="1200" b="0" i="0" u="none" strike="noStrike" kern="1200" cap="none" spc="0" normalizeH="0" baseline="0" noProof="0" dirty="0">
              <a:ln>
                <a:noFill/>
              </a:ln>
              <a:solidFill>
                <a:srgbClr val="595959"/>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6" r:id="rId3"/>
    <p:sldLayoutId id="2147483655" r:id="rId4"/>
    <p:sldLayoutId id="2147483650" r:id="rId5"/>
    <p:sldLayoutId id="2147483651" r:id="rId6"/>
    <p:sldLayoutId id="2147483652" r:id="rId7"/>
    <p:sldLayoutId id="2147483653" r:id="rId8"/>
    <p:sldLayoutId id="2147483654" r:id="rId9"/>
    <p:sldLayoutId id="2147483657" r:id="rId10"/>
    <p:sldLayoutId id="2147483661" r:id="rId11"/>
  </p:sldLayoutIdLst>
  <p:hf hdr="0" dt="0"/>
  <p:txStyles>
    <p:titleStyle>
      <a:lvl1pPr algn="l" defTabSz="914400" rtl="0" eaLnBrk="1" latinLnBrk="0" hangingPunct="1">
        <a:lnSpc>
          <a:spcPts val="2200"/>
        </a:lnSpc>
        <a:spcBef>
          <a:spcPct val="0"/>
        </a:spcBef>
        <a:buNone/>
        <a:defRPr sz="2200" b="1" kern="1200">
          <a:solidFill>
            <a:schemeClr val="tx1"/>
          </a:solidFill>
          <a:latin typeface="+mj-lt"/>
          <a:ea typeface="+mj-ea"/>
          <a:cs typeface="+mj-cs"/>
        </a:defRPr>
      </a:lvl1pPr>
    </p:titleStyle>
    <p:bodyStyle>
      <a:lvl1pPr marL="0" indent="0" algn="l" defTabSz="914400" rtl="0" eaLnBrk="1" latinLnBrk="0" hangingPunct="1">
        <a:spcBef>
          <a:spcPts val="800"/>
        </a:spcBef>
        <a:spcAft>
          <a:spcPts val="900"/>
        </a:spcAft>
        <a:buFont typeface="Arial" pitchFamily="34" charset="0"/>
        <a:buNone/>
        <a:defRPr sz="1700" kern="1200">
          <a:solidFill>
            <a:schemeClr val="tx1"/>
          </a:solidFill>
          <a:latin typeface="+mn-lt"/>
          <a:ea typeface="+mn-ea"/>
          <a:cs typeface="+mn-cs"/>
        </a:defRPr>
      </a:lvl1pPr>
      <a:lvl2pPr marL="225425" indent="-225425" algn="l" defTabSz="914400" rtl="0" eaLnBrk="1" latinLnBrk="0" hangingPunct="1">
        <a:spcBef>
          <a:spcPts val="400"/>
        </a:spcBef>
        <a:spcAft>
          <a:spcPts val="400"/>
        </a:spcAft>
        <a:buClr>
          <a:srgbClr val="1F497D"/>
        </a:buClr>
        <a:buFont typeface="Wingdings" pitchFamily="2" charset="2"/>
        <a:buChar char="§"/>
        <a:defRPr sz="1700" kern="1200">
          <a:solidFill>
            <a:schemeClr val="tx1"/>
          </a:solidFill>
          <a:latin typeface="+mn-lt"/>
          <a:ea typeface="+mn-ea"/>
          <a:cs typeface="+mn-cs"/>
        </a:defRPr>
      </a:lvl2pPr>
      <a:lvl3pPr marL="463550" indent="-238125" algn="l" defTabSz="914400" rtl="0" eaLnBrk="1" latinLnBrk="0" hangingPunct="1">
        <a:spcBef>
          <a:spcPts val="300"/>
        </a:spcBef>
        <a:spcAft>
          <a:spcPts val="300"/>
        </a:spcAft>
        <a:buClr>
          <a:srgbClr val="595959"/>
        </a:buClr>
        <a:buFont typeface="Calibri" pitchFamily="34" charset="0"/>
        <a:buChar char="•"/>
        <a:defRPr sz="1500" kern="1200">
          <a:solidFill>
            <a:schemeClr val="tx1"/>
          </a:solidFill>
          <a:latin typeface="+mn-lt"/>
          <a:ea typeface="+mn-ea"/>
          <a:cs typeface="+mn-cs"/>
        </a:defRPr>
      </a:lvl3pPr>
      <a:lvl4pPr marL="688975" indent="-225425" algn="l" defTabSz="914400" rtl="0" eaLnBrk="1" latinLnBrk="0" hangingPunct="1">
        <a:spcBef>
          <a:spcPts val="200"/>
        </a:spcBef>
        <a:spcAft>
          <a:spcPts val="200"/>
        </a:spcAft>
        <a:buClr>
          <a:schemeClr val="accent6"/>
        </a:buClr>
        <a:buFont typeface="Arial" pitchFamily="34" charset="0"/>
        <a:buChar char="–"/>
        <a:defRPr sz="1500" kern="1200">
          <a:solidFill>
            <a:schemeClr val="tx1"/>
          </a:solidFill>
          <a:latin typeface="+mn-lt"/>
          <a:ea typeface="+mn-ea"/>
          <a:cs typeface="+mn-cs"/>
        </a:defRPr>
      </a:lvl4pPr>
      <a:lvl5pPr marL="901700" indent="-212725" algn="l" defTabSz="914400" rtl="0" eaLnBrk="1" latinLnBrk="0" hangingPunct="1">
        <a:spcBef>
          <a:spcPts val="200"/>
        </a:spcBef>
        <a:spcAft>
          <a:spcPts val="200"/>
        </a:spcAft>
        <a:buClr>
          <a:srgbClr val="4F81BD"/>
        </a:buClr>
        <a:buSzPct val="100000"/>
        <a:buFont typeface="Wingdings" pitchFamily="2" charset="2"/>
        <a:buChar char="§"/>
        <a:defRPr sz="13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Shape 147"/>
          <p:cNvSpPr txBox="1">
            <a:spLocks noGrp="1"/>
          </p:cNvSpPr>
          <p:nvPr>
            <p:ph type="ctrTitle"/>
          </p:nvPr>
        </p:nvSpPr>
        <p:spPr>
          <a:xfrm>
            <a:off x="4023756" y="3810000"/>
            <a:ext cx="5386944" cy="838200"/>
          </a:xfrm>
          <a:prstGeom prst="rect">
            <a:avLst/>
          </a:prstGeom>
        </p:spPr>
        <p:txBody>
          <a:bodyPr vert="horz" lIns="45720" tIns="45720" rIns="45720" bIns="45720" rtlCol="0" anchor="b" anchorCtr="0">
            <a:noAutofit/>
          </a:bodyPr>
          <a:lstStyle/>
          <a:p>
            <a:r>
              <a:rPr lang="en-US" sz="2800" dirty="0" smtClean="0"/>
              <a:t>Apache Hive</a:t>
            </a:r>
            <a:endParaRPr lang="en-US" sz="2800" dirty="0"/>
          </a:p>
        </p:txBody>
      </p:sp>
      <p:sp>
        <p:nvSpPr>
          <p:cNvPr id="146" name="Shape 146"/>
          <p:cNvSpPr txBox="1">
            <a:spLocks noGrp="1"/>
          </p:cNvSpPr>
          <p:nvPr>
            <p:ph type="sldNum" sz="quarter" idx="4294967295"/>
          </p:nvPr>
        </p:nvSpPr>
        <p:spPr>
          <a:xfrm>
            <a:off x="9410700" y="6492875"/>
            <a:ext cx="4953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dirty="0"/>
              <a:t> </a:t>
            </a:r>
          </a:p>
        </p:txBody>
      </p:sp>
      <p:pic>
        <p:nvPicPr>
          <p:cNvPr id="7170" name="Picture 2" descr="https://www.mapr.com/sites/default/files/styles/blog_latest_400_x_260/public/apache-hive-logo400px.jpg?itok=ubHq89xS"/>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943600" y="3352800"/>
            <a:ext cx="3810000" cy="247650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381000" y="5029200"/>
            <a:ext cx="4953000" cy="1200329"/>
          </a:xfrm>
          <a:prstGeom prst="rect">
            <a:avLst/>
          </a:prstGeom>
        </p:spPr>
        <p:txBody>
          <a:bodyPr>
            <a:spAutoFit/>
          </a:bodyPr>
          <a:lstStyle/>
          <a:p>
            <a:pPr lvl="1"/>
            <a:r>
              <a:rPr lang="en-US" dirty="0"/>
              <a:t>Data warehouse software facilitates reading, writing, and managing large datasets residing in distributed storage and queried using SQL syntax. </a:t>
            </a:r>
          </a:p>
        </p:txBody>
      </p:sp>
    </p:spTree>
    <p:extLst>
      <p:ext uri="{BB962C8B-B14F-4D97-AF65-F5344CB8AC3E}">
        <p14:creationId xmlns:p14="http://schemas.microsoft.com/office/powerpoint/2010/main" xmlns="" val="1624135258"/>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do Hive !</a:t>
            </a:r>
            <a:endParaRPr lang="en-US" dirty="0"/>
          </a:p>
        </p:txBody>
      </p:sp>
      <p:sp>
        <p:nvSpPr>
          <p:cNvPr id="3" name="Content Placeholder 2"/>
          <p:cNvSpPr>
            <a:spLocks noGrp="1"/>
          </p:cNvSpPr>
          <p:nvPr>
            <p:ph idx="1"/>
          </p:nvPr>
        </p:nvSpPr>
        <p:spPr/>
        <p:txBody>
          <a:bodyPr>
            <a:normAutofit/>
          </a:bodyPr>
          <a:lstStyle/>
          <a:p>
            <a:pPr lvl="1"/>
            <a:r>
              <a:rPr lang="en-US" sz="1600" dirty="0"/>
              <a:t>We </a:t>
            </a:r>
            <a:r>
              <a:rPr lang="en-US" sz="1600" dirty="0" smtClean="0"/>
              <a:t>are going to use data of </a:t>
            </a:r>
            <a:r>
              <a:rPr lang="en-US" sz="1600" dirty="0"/>
              <a:t>truck driver </a:t>
            </a:r>
            <a:r>
              <a:rPr lang="en-US" sz="1600" dirty="0" smtClean="0"/>
              <a:t>statistics for some simple computing using Hive.</a:t>
            </a:r>
          </a:p>
          <a:p>
            <a:pPr marL="0" lvl="1" indent="0">
              <a:buNone/>
            </a:pPr>
            <a:endParaRPr lang="en-US" sz="1600" dirty="0" smtClean="0"/>
          </a:p>
          <a:p>
            <a:pPr lvl="1"/>
            <a:r>
              <a:rPr lang="en-US" sz="1600" dirty="0" smtClean="0"/>
              <a:t>Use ‘driver_dataset’ provided for this session</a:t>
            </a:r>
          </a:p>
          <a:p>
            <a:pPr lvl="2"/>
            <a:r>
              <a:rPr lang="en-US" sz="1400" b="1" dirty="0"/>
              <a:t>d</a:t>
            </a:r>
            <a:r>
              <a:rPr lang="en-US" sz="1400" b="1" dirty="0" smtClean="0"/>
              <a:t>rivers.csv</a:t>
            </a:r>
            <a:r>
              <a:rPr lang="en-US" sz="1400" dirty="0" smtClean="0"/>
              <a:t>  is comma separated file with </a:t>
            </a:r>
            <a:r>
              <a:rPr lang="en-US" sz="1400" dirty="0"/>
              <a:t>fields </a:t>
            </a:r>
            <a:r>
              <a:rPr lang="en-US" sz="1400" dirty="0" smtClean="0"/>
              <a:t>as </a:t>
            </a:r>
            <a:r>
              <a:rPr lang="en-US" sz="1400" i="1" dirty="0" err="1" smtClean="0"/>
              <a:t>driverId</a:t>
            </a:r>
            <a:r>
              <a:rPr lang="en-US" sz="1400" i="1" dirty="0" smtClean="0"/>
              <a:t>, name, </a:t>
            </a:r>
            <a:r>
              <a:rPr lang="en-US" sz="1400" i="1" dirty="0" err="1" smtClean="0"/>
              <a:t>ssn</a:t>
            </a:r>
            <a:r>
              <a:rPr lang="en-US" sz="1400" i="1" dirty="0" smtClean="0"/>
              <a:t>, location, certified, wage-plan</a:t>
            </a:r>
          </a:p>
          <a:p>
            <a:pPr marL="225425" lvl="2" indent="0">
              <a:buNone/>
            </a:pPr>
            <a:endParaRPr lang="en-US" sz="1400" i="1" dirty="0" smtClean="0"/>
          </a:p>
          <a:p>
            <a:pPr lvl="2"/>
            <a:r>
              <a:rPr lang="en-US" sz="1400" b="1" dirty="0" smtClean="0"/>
              <a:t>Timesheet.csv </a:t>
            </a:r>
            <a:r>
              <a:rPr lang="en-US" sz="1400" dirty="0" smtClean="0"/>
              <a:t>is </a:t>
            </a:r>
            <a:r>
              <a:rPr lang="en-US" sz="1400" dirty="0"/>
              <a:t>comma separated file with fields </a:t>
            </a:r>
            <a:r>
              <a:rPr lang="en-US" sz="1400" dirty="0" smtClean="0"/>
              <a:t>as </a:t>
            </a:r>
            <a:r>
              <a:rPr lang="en-US" sz="1400" i="1" dirty="0" err="1" smtClean="0"/>
              <a:t>driverId</a:t>
            </a:r>
            <a:r>
              <a:rPr lang="en-US" sz="1400" i="1" dirty="0" smtClean="0"/>
              <a:t>, week, hours-logged, miles-logged</a:t>
            </a:r>
          </a:p>
          <a:p>
            <a:pPr marL="225425" lvl="2" indent="0">
              <a:buNone/>
            </a:pPr>
            <a:endParaRPr lang="en-US" sz="1400" i="1" dirty="0" smtClean="0"/>
          </a:p>
          <a:p>
            <a:pPr lvl="2"/>
            <a:r>
              <a:rPr lang="en-US" sz="1400" b="1" dirty="0" smtClean="0"/>
              <a:t>Truck_events_partition.csv </a:t>
            </a:r>
            <a:r>
              <a:rPr lang="en-US" sz="1400" dirty="0" smtClean="0"/>
              <a:t>is comma separated file </a:t>
            </a:r>
            <a:r>
              <a:rPr lang="en-US" sz="1400" dirty="0"/>
              <a:t>with fields as  </a:t>
            </a:r>
            <a:r>
              <a:rPr lang="en-US" sz="1400" i="1" dirty="0" err="1" smtClean="0"/>
              <a:t>driverId</a:t>
            </a:r>
            <a:r>
              <a:rPr lang="en-US" sz="1400" i="1" dirty="0" smtClean="0"/>
              <a:t>, </a:t>
            </a:r>
            <a:r>
              <a:rPr lang="en-US" sz="1400" i="1" dirty="0" err="1" smtClean="0"/>
              <a:t>truckId</a:t>
            </a:r>
            <a:r>
              <a:rPr lang="en-US" sz="1400" i="1" dirty="0" smtClean="0"/>
              <a:t>, </a:t>
            </a:r>
            <a:r>
              <a:rPr lang="en-US" sz="1400" i="1" dirty="0" err="1" smtClean="0"/>
              <a:t>eventTime</a:t>
            </a:r>
            <a:r>
              <a:rPr lang="en-US" sz="1400" i="1" dirty="0" smtClean="0"/>
              <a:t>, </a:t>
            </a:r>
            <a:r>
              <a:rPr lang="en-US" sz="1400" i="1" dirty="0" err="1" smtClean="0"/>
              <a:t>eventType</a:t>
            </a:r>
            <a:r>
              <a:rPr lang="en-US" sz="1400" i="1" dirty="0" smtClean="0"/>
              <a:t>, longitude, latitude, </a:t>
            </a:r>
            <a:r>
              <a:rPr lang="en-US" sz="1400" i="1" dirty="0" err="1" smtClean="0"/>
              <a:t>eventKey</a:t>
            </a:r>
            <a:r>
              <a:rPr lang="en-US" sz="1400" i="1" dirty="0" smtClean="0"/>
              <a:t>, </a:t>
            </a:r>
            <a:r>
              <a:rPr lang="en-US" sz="1400" i="1" dirty="0" err="1" smtClean="0"/>
              <a:t>CorrelationId</a:t>
            </a:r>
            <a:r>
              <a:rPr lang="en-US" sz="1400" i="1" dirty="0" smtClean="0"/>
              <a:t>, </a:t>
            </a:r>
            <a:r>
              <a:rPr lang="en-US" sz="1400" i="1" dirty="0" err="1" smtClean="0"/>
              <a:t>driverName</a:t>
            </a:r>
            <a:r>
              <a:rPr lang="en-US" sz="1400" i="1" dirty="0" smtClean="0"/>
              <a:t>, </a:t>
            </a:r>
            <a:r>
              <a:rPr lang="en-US" sz="1400" i="1" dirty="0" err="1" smtClean="0"/>
              <a:t>routeId</a:t>
            </a:r>
            <a:r>
              <a:rPr lang="en-US" sz="1400" i="1" dirty="0" smtClean="0"/>
              <a:t>, </a:t>
            </a:r>
            <a:r>
              <a:rPr lang="en-US" sz="1400" i="1" dirty="0" err="1" smtClean="0"/>
              <a:t>routeName</a:t>
            </a:r>
            <a:r>
              <a:rPr lang="en-US" sz="1400" i="1" dirty="0" smtClean="0"/>
              <a:t>, </a:t>
            </a:r>
            <a:r>
              <a:rPr lang="en-US" sz="1400" i="1" dirty="0" err="1" smtClean="0"/>
              <a:t>eventDate</a:t>
            </a:r>
            <a:endParaRPr lang="en-US" sz="1600" b="1" i="1" dirty="0" smtClean="0"/>
          </a:p>
          <a:p>
            <a:pPr marL="0" lvl="1" indent="0">
              <a:buNone/>
            </a:pPr>
            <a:endParaRPr lang="en-US" sz="1600" dirty="0" smtClean="0"/>
          </a:p>
          <a:p>
            <a:pPr marL="0" lvl="1" indent="0">
              <a:buNone/>
            </a:pPr>
            <a:endParaRPr lang="en-US" sz="1600" dirty="0" smtClean="0"/>
          </a:p>
          <a:p>
            <a:pPr marL="0" lvl="1" indent="0">
              <a:buNone/>
            </a:pPr>
            <a:endParaRPr lang="en-US" sz="1600"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9</a:t>
            </a:fld>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342900" lvl="1" indent="-342900">
              <a:buAutoNum type="arabicPlain"/>
            </a:pPr>
            <a:r>
              <a:rPr lang="en-US" sz="1600" b="1" dirty="0" smtClean="0"/>
              <a:t>Create and use a new database in hive</a:t>
            </a:r>
          </a:p>
          <a:p>
            <a:pPr marL="0" lvl="1" indent="0">
              <a:buNone/>
            </a:pPr>
            <a:r>
              <a:rPr lang="en-US" sz="1600" b="1" dirty="0" smtClean="0"/>
              <a:t>  </a:t>
            </a:r>
            <a:r>
              <a:rPr lang="en-US" sz="1600" dirty="0" smtClean="0"/>
              <a:t>CREATE </a:t>
            </a:r>
            <a:r>
              <a:rPr lang="en-US" sz="1600" dirty="0"/>
              <a:t>DATABASE IF NOT EXISTS MYDB;</a:t>
            </a:r>
          </a:p>
          <a:p>
            <a:pPr marL="0" lvl="1" indent="0">
              <a:buNone/>
            </a:pPr>
            <a:r>
              <a:rPr lang="en-US" sz="1600" dirty="0" smtClean="0"/>
              <a:t>  USE </a:t>
            </a:r>
            <a:r>
              <a:rPr lang="en-US" sz="1600" dirty="0"/>
              <a:t>MYDB;</a:t>
            </a:r>
          </a:p>
          <a:p>
            <a:pPr marL="342900" lvl="1" indent="-342900">
              <a:buAutoNum type="arabicPlain"/>
            </a:pPr>
            <a:endParaRPr lang="en-US" sz="1600" b="1" dirty="0" smtClean="0"/>
          </a:p>
          <a:p>
            <a:pPr marL="0" lvl="1" indent="0">
              <a:buNone/>
            </a:pPr>
            <a:r>
              <a:rPr lang="en-US" sz="1600" b="1" dirty="0" smtClean="0"/>
              <a:t>2    Create </a:t>
            </a:r>
            <a:r>
              <a:rPr lang="en-US" sz="1600" b="1" dirty="0"/>
              <a:t>a managed table stored as Text File use a new database in </a:t>
            </a:r>
            <a:r>
              <a:rPr lang="en-US" sz="1600" b="1" dirty="0" smtClean="0"/>
              <a:t>hive</a:t>
            </a:r>
          </a:p>
          <a:p>
            <a:pPr marL="0" lvl="1" indent="0">
              <a:buNone/>
            </a:pPr>
            <a:r>
              <a:rPr lang="en-US" sz="1600" dirty="0"/>
              <a:t>CREATE TABLE </a:t>
            </a:r>
            <a:r>
              <a:rPr lang="en-US" sz="1600" dirty="0" err="1"/>
              <a:t>MYDB.drivers</a:t>
            </a:r>
            <a:r>
              <a:rPr lang="en-US" sz="1600" dirty="0"/>
              <a:t> (</a:t>
            </a:r>
          </a:p>
          <a:p>
            <a:pPr marL="0" lvl="1" indent="0">
              <a:buNone/>
            </a:pPr>
            <a:r>
              <a:rPr lang="en-US" sz="1600" dirty="0"/>
              <a:t> </a:t>
            </a:r>
            <a:r>
              <a:rPr lang="en-US" sz="1600" dirty="0" err="1"/>
              <a:t>driverId</a:t>
            </a:r>
            <a:r>
              <a:rPr lang="en-US" sz="1600" dirty="0"/>
              <a:t> INT,</a:t>
            </a:r>
          </a:p>
          <a:p>
            <a:pPr marL="0" lvl="1" indent="0">
              <a:buNone/>
            </a:pPr>
            <a:r>
              <a:rPr lang="en-US" sz="1600" dirty="0"/>
              <a:t> name STRING,</a:t>
            </a:r>
          </a:p>
          <a:p>
            <a:pPr marL="0" lvl="1" indent="0">
              <a:buNone/>
            </a:pPr>
            <a:r>
              <a:rPr lang="en-US" sz="1600" dirty="0"/>
              <a:t> </a:t>
            </a:r>
            <a:r>
              <a:rPr lang="en-US" sz="1600" dirty="0" err="1"/>
              <a:t>ssn</a:t>
            </a:r>
            <a:r>
              <a:rPr lang="en-US" sz="1600" dirty="0"/>
              <a:t> BIGINT,</a:t>
            </a:r>
          </a:p>
          <a:p>
            <a:pPr marL="0" lvl="1" indent="0">
              <a:buNone/>
            </a:pPr>
            <a:r>
              <a:rPr lang="en-US" sz="1600" dirty="0"/>
              <a:t> location STRING</a:t>
            </a:r>
            <a:r>
              <a:rPr lang="en-US" sz="1600" dirty="0" smtClean="0"/>
              <a:t>,	</a:t>
            </a:r>
            <a:endParaRPr lang="en-US" sz="1600" dirty="0"/>
          </a:p>
          <a:p>
            <a:pPr marL="0" lvl="1" indent="0">
              <a:buNone/>
            </a:pPr>
            <a:r>
              <a:rPr lang="en-US" sz="1600" dirty="0"/>
              <a:t> certified STRING</a:t>
            </a:r>
            <a:r>
              <a:rPr lang="en-US" sz="1600" dirty="0" smtClean="0"/>
              <a:t>,	</a:t>
            </a:r>
            <a:endParaRPr lang="en-US" sz="1600" dirty="0"/>
          </a:p>
          <a:p>
            <a:pPr marL="0" lvl="1" indent="0">
              <a:buNone/>
            </a:pPr>
            <a:r>
              <a:rPr lang="en-US" sz="1600" dirty="0"/>
              <a:t> </a:t>
            </a:r>
            <a:r>
              <a:rPr lang="en-US" sz="1600" dirty="0" err="1"/>
              <a:t>wageplan</a:t>
            </a:r>
            <a:r>
              <a:rPr lang="en-US" sz="1600" dirty="0"/>
              <a:t> STRING</a:t>
            </a:r>
          </a:p>
          <a:p>
            <a:pPr marL="0" lvl="1" indent="0">
              <a:buNone/>
            </a:pPr>
            <a:r>
              <a:rPr lang="en-US" sz="1600" dirty="0"/>
              <a:t> )</a:t>
            </a:r>
          </a:p>
          <a:p>
            <a:pPr marL="0" lvl="1" indent="0">
              <a:buNone/>
            </a:pPr>
            <a:r>
              <a:rPr lang="en-US" sz="1600" dirty="0"/>
              <a:t> ROW FORMAT DELIMITED</a:t>
            </a:r>
          </a:p>
          <a:p>
            <a:pPr marL="0" lvl="1" indent="0">
              <a:buNone/>
            </a:pPr>
            <a:r>
              <a:rPr lang="en-US" sz="1600" dirty="0"/>
              <a:t> FIELDS TERMINATED BY ','</a:t>
            </a:r>
          </a:p>
          <a:p>
            <a:pPr marL="0" lvl="1" indent="0">
              <a:buNone/>
            </a:pPr>
            <a:r>
              <a:rPr lang="en-US" sz="1600" dirty="0"/>
              <a:t> STORED AS TEXTFILE; </a:t>
            </a:r>
          </a:p>
          <a:p>
            <a:pPr marL="0" lvl="1" indent="0">
              <a:buNone/>
            </a:pPr>
            <a:endParaRPr lang="en-US" sz="1600" b="1" dirty="0"/>
          </a:p>
          <a:p>
            <a:pPr marL="0" lvl="1" indent="0">
              <a:buNone/>
            </a:pPr>
            <a:r>
              <a:rPr lang="en-US" sz="1300" dirty="0" smtClean="0"/>
              <a:t>Note</a:t>
            </a:r>
            <a:r>
              <a:rPr lang="en-US" sz="1300" dirty="0"/>
              <a:t>: verify directory structure changes in Hive warehouse in HDFS to understand managed table’s location </a:t>
            </a:r>
          </a:p>
          <a:p>
            <a:pPr marL="0" lvl="1" indent="0">
              <a:buNone/>
            </a:pPr>
            <a:endParaRPr lang="en-US" sz="1600" b="1"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10</a:t>
            </a:fld>
            <a:endParaRPr lang="en-US" dirty="0"/>
          </a:p>
        </p:txBody>
      </p:sp>
      <p:sp>
        <p:nvSpPr>
          <p:cNvPr id="7" name="TextBox 6"/>
          <p:cNvSpPr txBox="1"/>
          <p:nvPr/>
        </p:nvSpPr>
        <p:spPr>
          <a:xfrm>
            <a:off x="6004560" y="2590800"/>
            <a:ext cx="3886200" cy="1384995"/>
          </a:xfrm>
          <a:prstGeom prst="rect">
            <a:avLst/>
          </a:prstGeom>
          <a:solidFill>
            <a:schemeClr val="bg1">
              <a:lumMod val="85000"/>
            </a:schemeClr>
          </a:solidFill>
        </p:spPr>
        <p:txBody>
          <a:bodyPr wrap="square" rtlCol="0">
            <a:spAutoFit/>
          </a:bodyPr>
          <a:lstStyle/>
          <a:p>
            <a:r>
              <a:rPr lang="en-US" sz="1200" dirty="0" smtClean="0"/>
              <a:t>Learn &amp; Discuss</a:t>
            </a:r>
          </a:p>
          <a:p>
            <a:endParaRPr lang="en-US" sz="1200" dirty="0" smtClean="0"/>
          </a:p>
          <a:p>
            <a:pPr marL="285750" indent="-285750">
              <a:buFont typeface="Arial" panose="020B0604020202020204" pitchFamily="34" charset="0"/>
              <a:buChar char="•"/>
            </a:pPr>
            <a:r>
              <a:rPr lang="en-US" sz="1200" dirty="0" smtClean="0"/>
              <a:t>Default database &amp; working with multiple databases</a:t>
            </a:r>
          </a:p>
          <a:p>
            <a:pPr marL="285750" indent="-285750">
              <a:buFont typeface="Arial" panose="020B0604020202020204" pitchFamily="34" charset="0"/>
              <a:buChar char="•"/>
            </a:pPr>
            <a:r>
              <a:rPr lang="en-US" sz="1200" dirty="0" smtClean="0"/>
              <a:t>Managed &amp; External Tables</a:t>
            </a:r>
          </a:p>
          <a:p>
            <a:pPr marL="285750" indent="-285750">
              <a:buFont typeface="Arial" panose="020B0604020202020204" pitchFamily="34" charset="0"/>
              <a:buChar char="•"/>
            </a:pPr>
            <a:r>
              <a:rPr lang="en-US" sz="1200" dirty="0" smtClean="0"/>
              <a:t>ROW Format, Field Separator</a:t>
            </a:r>
          </a:p>
          <a:p>
            <a:pPr marL="285750" indent="-285750">
              <a:buFont typeface="Arial" panose="020B0604020202020204" pitchFamily="34" charset="0"/>
              <a:buChar char="•"/>
            </a:pPr>
            <a:r>
              <a:rPr lang="en-US" sz="1200" dirty="0" smtClean="0"/>
              <a:t>File Formats</a:t>
            </a:r>
          </a:p>
          <a:p>
            <a:pPr marL="285750" indent="-285750">
              <a:buFont typeface="Arial" panose="020B0604020202020204" pitchFamily="34" charset="0"/>
              <a:buChar char="•"/>
            </a:pPr>
            <a:endParaRPr lang="en-US" sz="1200" dirty="0"/>
          </a:p>
        </p:txBody>
      </p:sp>
    </p:spTree>
    <p:extLst>
      <p:ext uri="{BB962C8B-B14F-4D97-AF65-F5344CB8AC3E}">
        <p14:creationId xmlns:p14="http://schemas.microsoft.com/office/powerpoint/2010/main" xmlns="" val="17996805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lvl="1" indent="0">
              <a:buNone/>
            </a:pPr>
            <a:r>
              <a:rPr lang="en-US" sz="1600" b="1" dirty="0" smtClean="0"/>
              <a:t>Option 1: 	Load from Local File System </a:t>
            </a:r>
          </a:p>
          <a:p>
            <a:pPr marL="0" lvl="1" indent="0">
              <a:buNone/>
            </a:pPr>
            <a:r>
              <a:rPr lang="en-US" sz="1600" dirty="0"/>
              <a:t> LOAD DATA LOCAL INPATH </a:t>
            </a:r>
            <a:r>
              <a:rPr lang="en-US" sz="1600" dirty="0" smtClean="0"/>
              <a:t>‘{your local path to}/drivers.csv</a:t>
            </a:r>
            <a:r>
              <a:rPr lang="en-US" sz="1600" dirty="0"/>
              <a:t>' INTO TABLE </a:t>
            </a:r>
            <a:r>
              <a:rPr lang="en-US" sz="1600" dirty="0" err="1"/>
              <a:t>MYDB.drivers</a:t>
            </a:r>
            <a:r>
              <a:rPr lang="en-US" sz="1600" dirty="0" smtClean="0"/>
              <a:t>;</a:t>
            </a:r>
          </a:p>
          <a:p>
            <a:pPr marL="0" lvl="1" indent="0">
              <a:buNone/>
            </a:pPr>
            <a:endParaRPr lang="en-US" sz="1600" dirty="0" smtClean="0"/>
          </a:p>
          <a:p>
            <a:pPr marL="0" lvl="1" indent="0">
              <a:buNone/>
            </a:pPr>
            <a:r>
              <a:rPr lang="en-US" sz="1600" b="1" dirty="0"/>
              <a:t>Option </a:t>
            </a:r>
            <a:r>
              <a:rPr lang="en-US" sz="1600" b="1" dirty="0" smtClean="0"/>
              <a:t>2: </a:t>
            </a:r>
            <a:r>
              <a:rPr lang="en-US" sz="1600" b="1" dirty="0"/>
              <a:t>	Load from </a:t>
            </a:r>
            <a:r>
              <a:rPr lang="en-US" sz="1600" b="1" dirty="0" smtClean="0"/>
              <a:t>HDFS File </a:t>
            </a:r>
            <a:r>
              <a:rPr lang="en-US" sz="1600" b="1" dirty="0"/>
              <a:t>System </a:t>
            </a:r>
          </a:p>
          <a:p>
            <a:pPr marL="0" lvl="1" indent="0">
              <a:buNone/>
            </a:pPr>
            <a:r>
              <a:rPr lang="en-US" sz="1600" dirty="0"/>
              <a:t> LOAD DATA </a:t>
            </a:r>
            <a:r>
              <a:rPr lang="en-US" sz="1600" dirty="0" smtClean="0"/>
              <a:t>INPATH </a:t>
            </a:r>
            <a:r>
              <a:rPr lang="en-US" sz="1600" dirty="0"/>
              <a:t>‘{your </a:t>
            </a:r>
            <a:r>
              <a:rPr lang="en-US" sz="1600" dirty="0" smtClean="0"/>
              <a:t>HDFS path </a:t>
            </a:r>
            <a:r>
              <a:rPr lang="en-US" sz="1600" dirty="0"/>
              <a:t>to}/drivers.csv' INTO TABLE </a:t>
            </a:r>
            <a:r>
              <a:rPr lang="en-US" sz="1600" dirty="0" err="1"/>
              <a:t>MYDB.drivers</a:t>
            </a:r>
            <a:r>
              <a:rPr lang="en-US" sz="1600" dirty="0"/>
              <a:t>;</a:t>
            </a:r>
          </a:p>
          <a:p>
            <a:pPr marL="0" lvl="1" indent="0">
              <a:buNone/>
            </a:pPr>
            <a:endParaRPr lang="en-US" sz="1600" dirty="0" smtClean="0"/>
          </a:p>
          <a:p>
            <a:pPr marL="0" lvl="1" indent="0">
              <a:buNone/>
            </a:pPr>
            <a:r>
              <a:rPr lang="en-US" sz="1600" b="1" dirty="0" smtClean="0"/>
              <a:t>Verify Data.</a:t>
            </a:r>
          </a:p>
          <a:p>
            <a:pPr marL="0" lvl="1" indent="0">
              <a:buNone/>
            </a:pPr>
            <a:r>
              <a:rPr lang="en-US" sz="1600" dirty="0"/>
              <a:t>select count(*) from  </a:t>
            </a:r>
            <a:r>
              <a:rPr lang="en-US" sz="1600" dirty="0" err="1"/>
              <a:t>MYDB.drivers</a:t>
            </a:r>
            <a:r>
              <a:rPr lang="en-US" sz="1600" dirty="0"/>
              <a:t>;</a:t>
            </a:r>
            <a:endParaRPr lang="en-US" sz="1600" dirty="0" smtClean="0"/>
          </a:p>
          <a:p>
            <a:pPr marL="0" lvl="1" indent="0">
              <a:buNone/>
            </a:pPr>
            <a:endParaRPr lang="en-US" sz="1600" b="1"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11</a:t>
            </a:fld>
            <a:endParaRPr lang="en-US" dirty="0"/>
          </a:p>
        </p:txBody>
      </p:sp>
      <p:sp>
        <p:nvSpPr>
          <p:cNvPr id="5" name="TextBox 4"/>
          <p:cNvSpPr txBox="1"/>
          <p:nvPr/>
        </p:nvSpPr>
        <p:spPr>
          <a:xfrm>
            <a:off x="6248400" y="3200400"/>
            <a:ext cx="3657600" cy="646331"/>
          </a:xfrm>
          <a:prstGeom prst="rect">
            <a:avLst/>
          </a:prstGeom>
          <a:solidFill>
            <a:schemeClr val="bg1">
              <a:lumMod val="85000"/>
            </a:schemeClr>
          </a:solidFill>
        </p:spPr>
        <p:txBody>
          <a:bodyPr wrap="square" rtlCol="0">
            <a:spAutoFit/>
          </a:bodyPr>
          <a:lstStyle/>
          <a:p>
            <a:r>
              <a:rPr lang="en-US" sz="1200" dirty="0"/>
              <a:t>Learn &amp; </a:t>
            </a:r>
            <a:r>
              <a:rPr lang="en-US" sz="1200" dirty="0" smtClean="0"/>
              <a:t>Discuss</a:t>
            </a:r>
          </a:p>
          <a:p>
            <a:endParaRPr lang="en-US" sz="1200" dirty="0"/>
          </a:p>
          <a:p>
            <a:pPr marL="285750" indent="-285750">
              <a:buFont typeface="Arial" panose="020B0604020202020204" pitchFamily="34" charset="0"/>
              <a:buChar char="•"/>
            </a:pPr>
            <a:r>
              <a:rPr lang="en-US" sz="1200" dirty="0" smtClean="0"/>
              <a:t>Load data from local and HDFS file to Hive table</a:t>
            </a:r>
          </a:p>
        </p:txBody>
      </p:sp>
      <p:sp>
        <p:nvSpPr>
          <p:cNvPr id="6" name="TextBox 5"/>
          <p:cNvSpPr txBox="1"/>
          <p:nvPr/>
        </p:nvSpPr>
        <p:spPr>
          <a:xfrm>
            <a:off x="533400" y="228600"/>
            <a:ext cx="4310795" cy="369332"/>
          </a:xfrm>
          <a:prstGeom prst="rect">
            <a:avLst/>
          </a:prstGeom>
          <a:noFill/>
        </p:spPr>
        <p:txBody>
          <a:bodyPr wrap="none" rtlCol="0">
            <a:spAutoFit/>
          </a:bodyPr>
          <a:lstStyle/>
          <a:p>
            <a:r>
              <a:rPr lang="en-US" b="1" dirty="0"/>
              <a:t>LOAD </a:t>
            </a:r>
            <a:r>
              <a:rPr lang="en-US" b="1" dirty="0" smtClean="0"/>
              <a:t>Data</a:t>
            </a:r>
            <a:r>
              <a:rPr lang="en-US" dirty="0" smtClean="0"/>
              <a:t> from Local and HDFS File System</a:t>
            </a:r>
            <a:endParaRPr lang="en-US" b="1" dirty="0"/>
          </a:p>
        </p:txBody>
      </p:sp>
    </p:spTree>
    <p:extLst>
      <p:ext uri="{BB962C8B-B14F-4D97-AF65-F5344CB8AC3E}">
        <p14:creationId xmlns:p14="http://schemas.microsoft.com/office/powerpoint/2010/main" xmlns="" val="4040560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915400" cy="5334000"/>
          </a:xfrm>
        </p:spPr>
        <p:txBody>
          <a:bodyPr>
            <a:normAutofit fontScale="92500" lnSpcReduction="10000"/>
          </a:bodyPr>
          <a:lstStyle/>
          <a:p>
            <a:pPr marL="0" lvl="1" indent="0">
              <a:buNone/>
            </a:pPr>
            <a:r>
              <a:rPr lang="en-US" sz="1400" dirty="0" smtClean="0"/>
              <a:t>CREATE </a:t>
            </a:r>
            <a:r>
              <a:rPr lang="en-US" sz="1400" dirty="0"/>
              <a:t>TABLE </a:t>
            </a:r>
            <a:r>
              <a:rPr lang="en-US" sz="1400" dirty="0" err="1"/>
              <a:t>MYDB.timesheet</a:t>
            </a:r>
            <a:r>
              <a:rPr lang="en-US" sz="1400" dirty="0"/>
              <a:t> (</a:t>
            </a:r>
          </a:p>
          <a:p>
            <a:pPr marL="0" lvl="1" indent="0">
              <a:buNone/>
            </a:pPr>
            <a:r>
              <a:rPr lang="en-US" sz="1400" dirty="0"/>
              <a:t> </a:t>
            </a:r>
            <a:r>
              <a:rPr lang="en-US" sz="1400" dirty="0" err="1"/>
              <a:t>driverId</a:t>
            </a:r>
            <a:r>
              <a:rPr lang="en-US" sz="1400" dirty="0"/>
              <a:t> INT,</a:t>
            </a:r>
          </a:p>
          <a:p>
            <a:pPr marL="0" lvl="1" indent="0">
              <a:buNone/>
            </a:pPr>
            <a:r>
              <a:rPr lang="en-US" sz="1400" dirty="0"/>
              <a:t> week INT,</a:t>
            </a:r>
          </a:p>
          <a:p>
            <a:pPr marL="0" lvl="1" indent="0">
              <a:buNone/>
            </a:pPr>
            <a:r>
              <a:rPr lang="en-US" sz="1400" dirty="0"/>
              <a:t> </a:t>
            </a:r>
            <a:r>
              <a:rPr lang="en-US" sz="1400" dirty="0" err="1"/>
              <a:t>hours_logged</a:t>
            </a:r>
            <a:r>
              <a:rPr lang="en-US" sz="1400" dirty="0"/>
              <a:t> INT,</a:t>
            </a:r>
          </a:p>
          <a:p>
            <a:pPr marL="0" lvl="1" indent="0">
              <a:buNone/>
            </a:pPr>
            <a:r>
              <a:rPr lang="en-US" sz="1400" dirty="0"/>
              <a:t> </a:t>
            </a:r>
            <a:r>
              <a:rPr lang="en-US" sz="1400" dirty="0" err="1"/>
              <a:t>miles_logged</a:t>
            </a:r>
            <a:r>
              <a:rPr lang="en-US" sz="1400" dirty="0"/>
              <a:t> INT</a:t>
            </a:r>
          </a:p>
          <a:p>
            <a:pPr marL="0" lvl="1" indent="0">
              <a:buNone/>
            </a:pPr>
            <a:r>
              <a:rPr lang="en-US" sz="1400" dirty="0"/>
              <a:t> )</a:t>
            </a:r>
          </a:p>
          <a:p>
            <a:pPr marL="0" lvl="1" indent="0">
              <a:buNone/>
            </a:pPr>
            <a:r>
              <a:rPr lang="en-US" sz="1400" dirty="0"/>
              <a:t> ROW FORMAT DELIMITED</a:t>
            </a:r>
          </a:p>
          <a:p>
            <a:pPr marL="0" lvl="1" indent="0">
              <a:buNone/>
            </a:pPr>
            <a:r>
              <a:rPr lang="en-US" sz="1400" dirty="0"/>
              <a:t> FIELDS TERMINATED BY ',';</a:t>
            </a:r>
            <a:endParaRPr lang="en-US" sz="1400" dirty="0" smtClean="0"/>
          </a:p>
          <a:p>
            <a:pPr marL="0" lvl="1" indent="0">
              <a:buNone/>
            </a:pPr>
            <a:endParaRPr lang="en-US" sz="1600" dirty="0" smtClean="0"/>
          </a:p>
          <a:p>
            <a:pPr marL="0" lvl="1" indent="0">
              <a:buNone/>
            </a:pPr>
            <a:r>
              <a:rPr lang="en-US" sz="1600" dirty="0" smtClean="0"/>
              <a:t>Option </a:t>
            </a:r>
            <a:r>
              <a:rPr lang="en-US" sz="1600" dirty="0"/>
              <a:t>1</a:t>
            </a:r>
            <a:r>
              <a:rPr lang="en-US" sz="1600" dirty="0" smtClean="0"/>
              <a:t>: </a:t>
            </a:r>
            <a:r>
              <a:rPr lang="en-US" sz="1600" dirty="0"/>
              <a:t>	Load from </a:t>
            </a:r>
            <a:r>
              <a:rPr lang="en-US" sz="1600" dirty="0" smtClean="0"/>
              <a:t>Local File </a:t>
            </a:r>
            <a:r>
              <a:rPr lang="en-US" sz="1600" dirty="0"/>
              <a:t>System </a:t>
            </a:r>
          </a:p>
          <a:p>
            <a:pPr marL="0" lvl="1" indent="0">
              <a:buNone/>
            </a:pPr>
            <a:r>
              <a:rPr lang="en-US" sz="1600" dirty="0"/>
              <a:t> LOAD DATA </a:t>
            </a:r>
            <a:r>
              <a:rPr lang="en-US" sz="1600" dirty="0" smtClean="0"/>
              <a:t>LOCAL INPATH </a:t>
            </a:r>
            <a:r>
              <a:rPr lang="en-US" sz="1600" dirty="0"/>
              <a:t>‘{your </a:t>
            </a:r>
            <a:r>
              <a:rPr lang="en-US" sz="1600" dirty="0" smtClean="0"/>
              <a:t>local path </a:t>
            </a:r>
            <a:r>
              <a:rPr lang="en-US" sz="1600" dirty="0"/>
              <a:t>to}/timesheet.csv'  </a:t>
            </a:r>
            <a:r>
              <a:rPr lang="en-US" sz="1600" dirty="0" smtClean="0"/>
              <a:t>OVERWRITE INTO </a:t>
            </a:r>
            <a:r>
              <a:rPr lang="en-US" sz="1600" dirty="0"/>
              <a:t>TABLE </a:t>
            </a:r>
            <a:r>
              <a:rPr lang="en-US" sz="1600" dirty="0" err="1" smtClean="0"/>
              <a:t>MYDB.timesheet</a:t>
            </a:r>
            <a:r>
              <a:rPr lang="en-US" sz="1600" dirty="0" smtClean="0"/>
              <a:t>;</a:t>
            </a:r>
            <a:endParaRPr lang="en-US" sz="1600" dirty="0"/>
          </a:p>
          <a:p>
            <a:pPr marL="0" lvl="1" indent="0">
              <a:buNone/>
            </a:pPr>
            <a:r>
              <a:rPr lang="en-US" sz="1600" dirty="0"/>
              <a:t>Option </a:t>
            </a:r>
            <a:r>
              <a:rPr lang="en-US" sz="1600" dirty="0" smtClean="0"/>
              <a:t>2: </a:t>
            </a:r>
            <a:r>
              <a:rPr lang="en-US" sz="1600" dirty="0"/>
              <a:t>	Load from </a:t>
            </a:r>
            <a:r>
              <a:rPr lang="en-US" sz="1600" dirty="0" smtClean="0"/>
              <a:t>HDFS File </a:t>
            </a:r>
            <a:r>
              <a:rPr lang="en-US" sz="1600" dirty="0"/>
              <a:t>System </a:t>
            </a:r>
          </a:p>
          <a:p>
            <a:pPr marL="0" lvl="1" indent="0">
              <a:buNone/>
            </a:pPr>
            <a:r>
              <a:rPr lang="en-US" sz="1600" dirty="0"/>
              <a:t> LOAD DATA </a:t>
            </a:r>
            <a:r>
              <a:rPr lang="en-US" sz="1600" dirty="0" smtClean="0"/>
              <a:t>INPATH </a:t>
            </a:r>
            <a:r>
              <a:rPr lang="en-US" sz="1600" dirty="0"/>
              <a:t>‘{your </a:t>
            </a:r>
            <a:r>
              <a:rPr lang="en-US" sz="1600" dirty="0" smtClean="0"/>
              <a:t>HDFS path </a:t>
            </a:r>
            <a:r>
              <a:rPr lang="en-US" sz="1600" dirty="0"/>
              <a:t>to}/timesheet.csv'  OVERWRITE INTO TABLE </a:t>
            </a:r>
            <a:r>
              <a:rPr lang="en-US" sz="1600" dirty="0" err="1"/>
              <a:t>MYDB.timesheet</a:t>
            </a:r>
            <a:r>
              <a:rPr lang="en-US" sz="1600" dirty="0"/>
              <a:t>;</a:t>
            </a:r>
          </a:p>
          <a:p>
            <a:pPr marL="0" lvl="1" indent="0">
              <a:buNone/>
            </a:pPr>
            <a:endParaRPr lang="en-US" sz="1600" dirty="0" smtClean="0"/>
          </a:p>
          <a:p>
            <a:pPr marL="0" lvl="1" indent="0">
              <a:buNone/>
            </a:pPr>
            <a:r>
              <a:rPr lang="en-US" sz="1600" b="1" dirty="0" smtClean="0"/>
              <a:t>Verify table and data</a:t>
            </a:r>
          </a:p>
          <a:p>
            <a:pPr marL="0" lvl="1" indent="0">
              <a:buNone/>
            </a:pPr>
            <a:r>
              <a:rPr lang="en-US" sz="1600" dirty="0"/>
              <a:t>d</a:t>
            </a:r>
            <a:r>
              <a:rPr lang="en-US" sz="1600" dirty="0" smtClean="0"/>
              <a:t>escribe </a:t>
            </a:r>
            <a:r>
              <a:rPr lang="en-US" sz="1600" dirty="0" err="1" smtClean="0"/>
              <a:t>MYDB.timesheet</a:t>
            </a:r>
            <a:r>
              <a:rPr lang="en-US" sz="1600" dirty="0" smtClean="0"/>
              <a:t>;</a:t>
            </a:r>
          </a:p>
          <a:p>
            <a:pPr marL="0" lvl="1" indent="0">
              <a:buNone/>
            </a:pPr>
            <a:r>
              <a:rPr lang="en-US" sz="1600" dirty="0"/>
              <a:t>select count(*) from </a:t>
            </a:r>
            <a:r>
              <a:rPr lang="en-US" sz="1600" dirty="0" err="1"/>
              <a:t>MYDB.timesheet</a:t>
            </a:r>
            <a:r>
              <a:rPr lang="en-US" sz="1600" dirty="0" smtClean="0"/>
              <a:t>;</a:t>
            </a:r>
          </a:p>
          <a:p>
            <a:pPr marL="0" lvl="1" indent="0">
              <a:buNone/>
            </a:pPr>
            <a:endParaRPr lang="en-US" sz="1600" b="1"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12</a:t>
            </a:fld>
            <a:endParaRPr lang="en-US" dirty="0"/>
          </a:p>
        </p:txBody>
      </p:sp>
      <p:sp>
        <p:nvSpPr>
          <p:cNvPr id="5" name="TextBox 4"/>
          <p:cNvSpPr txBox="1"/>
          <p:nvPr/>
        </p:nvSpPr>
        <p:spPr>
          <a:xfrm>
            <a:off x="6934200" y="1447800"/>
            <a:ext cx="2971800" cy="830997"/>
          </a:xfrm>
          <a:prstGeom prst="rect">
            <a:avLst/>
          </a:prstGeom>
          <a:solidFill>
            <a:schemeClr val="bg1">
              <a:lumMod val="85000"/>
            </a:schemeClr>
          </a:solidFill>
        </p:spPr>
        <p:txBody>
          <a:bodyPr wrap="square" rtlCol="0">
            <a:spAutoFit/>
          </a:bodyPr>
          <a:lstStyle/>
          <a:p>
            <a:r>
              <a:rPr lang="en-US" sz="1200" dirty="0"/>
              <a:t>Learn &amp; Discuss</a:t>
            </a:r>
          </a:p>
          <a:p>
            <a:endParaRPr lang="en-US" sz="1200" dirty="0" smtClean="0"/>
          </a:p>
          <a:p>
            <a:pPr marL="285750" indent="-285750">
              <a:buFont typeface="Arial" panose="020B0604020202020204" pitchFamily="34" charset="0"/>
              <a:buChar char="•"/>
            </a:pPr>
            <a:r>
              <a:rPr lang="en-US" sz="1200" dirty="0" smtClean="0"/>
              <a:t>Overwrite table while loading data from local and HDFS file to Hive table</a:t>
            </a:r>
          </a:p>
        </p:txBody>
      </p:sp>
      <p:sp>
        <p:nvSpPr>
          <p:cNvPr id="2" name="TextBox 1"/>
          <p:cNvSpPr txBox="1"/>
          <p:nvPr/>
        </p:nvSpPr>
        <p:spPr>
          <a:xfrm>
            <a:off x="533400" y="208002"/>
            <a:ext cx="7112012" cy="369332"/>
          </a:xfrm>
          <a:prstGeom prst="rect">
            <a:avLst/>
          </a:prstGeom>
          <a:noFill/>
        </p:spPr>
        <p:txBody>
          <a:bodyPr wrap="none" rtlCol="0">
            <a:spAutoFit/>
          </a:bodyPr>
          <a:lstStyle/>
          <a:p>
            <a:r>
              <a:rPr lang="en-US" b="1" dirty="0"/>
              <a:t>Create timesheet table and populate data. Overwrite table while loading</a:t>
            </a:r>
            <a:endParaRPr lang="en-US" dirty="0"/>
          </a:p>
        </p:txBody>
      </p:sp>
    </p:spTree>
    <p:extLst>
      <p:ext uri="{BB962C8B-B14F-4D97-AF65-F5344CB8AC3E}">
        <p14:creationId xmlns:p14="http://schemas.microsoft.com/office/powerpoint/2010/main" xmlns="" val="23018180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9220200" cy="5334000"/>
          </a:xfrm>
        </p:spPr>
        <p:txBody>
          <a:bodyPr>
            <a:normAutofit/>
          </a:bodyPr>
          <a:lstStyle/>
          <a:p>
            <a:pPr marL="0" lvl="1" indent="0">
              <a:buNone/>
            </a:pPr>
            <a:r>
              <a:rPr lang="en-US" sz="1600" b="1" dirty="0" smtClean="0"/>
              <a:t>Find out per driver total miles and hours driven</a:t>
            </a:r>
          </a:p>
          <a:p>
            <a:pPr marL="0" lvl="1" indent="0">
              <a:buNone/>
            </a:pPr>
            <a:endParaRPr lang="en-US" sz="1600" b="1" dirty="0" smtClean="0"/>
          </a:p>
          <a:p>
            <a:pPr marL="0" lvl="1" indent="0">
              <a:buNone/>
            </a:pPr>
            <a:r>
              <a:rPr lang="en-US" sz="1600" dirty="0"/>
              <a:t>SELECT </a:t>
            </a:r>
            <a:r>
              <a:rPr lang="en-US" sz="1600" dirty="0" err="1"/>
              <a:t>driverId</a:t>
            </a:r>
            <a:r>
              <a:rPr lang="en-US" sz="1600" dirty="0"/>
              <a:t>, sum(</a:t>
            </a:r>
            <a:r>
              <a:rPr lang="en-US" sz="1600" dirty="0" err="1"/>
              <a:t>hours_logged</a:t>
            </a:r>
            <a:r>
              <a:rPr lang="en-US" sz="1600" dirty="0"/>
              <a:t>), sum(</a:t>
            </a:r>
            <a:r>
              <a:rPr lang="en-US" sz="1600" dirty="0" err="1"/>
              <a:t>miles_logged</a:t>
            </a:r>
            <a:r>
              <a:rPr lang="en-US" sz="1600" dirty="0"/>
              <a:t>) FROM </a:t>
            </a:r>
            <a:r>
              <a:rPr lang="en-US" sz="1600" dirty="0" err="1"/>
              <a:t>MYDB.timesheet</a:t>
            </a:r>
            <a:r>
              <a:rPr lang="en-US" sz="1600" dirty="0"/>
              <a:t> GROUP BY </a:t>
            </a:r>
            <a:r>
              <a:rPr lang="en-US" sz="1600" dirty="0" err="1"/>
              <a:t>driverId</a:t>
            </a:r>
            <a:r>
              <a:rPr lang="en-US" sz="1600" dirty="0"/>
              <a:t>;</a:t>
            </a:r>
          </a:p>
          <a:p>
            <a:pPr marL="0" lvl="1" indent="0">
              <a:buNone/>
            </a:pPr>
            <a:endParaRPr lang="en-US" sz="1400" dirty="0" smtClean="0"/>
          </a:p>
          <a:p>
            <a:pPr marL="0" lvl="1" indent="0">
              <a:buNone/>
            </a:pPr>
            <a:endParaRPr lang="en-US" sz="1400" dirty="0" smtClean="0"/>
          </a:p>
          <a:p>
            <a:pPr marL="0" lvl="1" indent="0">
              <a:buNone/>
            </a:pPr>
            <a:r>
              <a:rPr lang="en-US" sz="1600" b="1" dirty="0" smtClean="0"/>
              <a:t>Join with drivers table, to get drivers details</a:t>
            </a:r>
          </a:p>
          <a:p>
            <a:pPr marL="0" lvl="1" indent="0">
              <a:buNone/>
            </a:pPr>
            <a:endParaRPr lang="en-US" sz="1600" dirty="0" smtClean="0"/>
          </a:p>
          <a:p>
            <a:pPr marL="0" lvl="1" indent="0">
              <a:buNone/>
            </a:pPr>
            <a:r>
              <a:rPr lang="en-US" sz="1600" dirty="0" smtClean="0"/>
              <a:t>SELECT </a:t>
            </a:r>
            <a:r>
              <a:rPr lang="en-US" sz="1600" dirty="0" err="1"/>
              <a:t>d.driverId</a:t>
            </a:r>
            <a:r>
              <a:rPr lang="en-US" sz="1600" dirty="0"/>
              <a:t>, d.name, </a:t>
            </a:r>
            <a:r>
              <a:rPr lang="en-US" sz="1600" dirty="0" err="1"/>
              <a:t>t.total_hours</a:t>
            </a:r>
            <a:r>
              <a:rPr lang="en-US" sz="1600" dirty="0"/>
              <a:t>, </a:t>
            </a:r>
            <a:r>
              <a:rPr lang="en-US" sz="1600" dirty="0" err="1"/>
              <a:t>t.total_miles</a:t>
            </a:r>
            <a:r>
              <a:rPr lang="en-US" sz="1600" dirty="0"/>
              <a:t> from </a:t>
            </a:r>
            <a:r>
              <a:rPr lang="en-US" sz="1600" dirty="0" err="1"/>
              <a:t>MYDB.drivers</a:t>
            </a:r>
            <a:r>
              <a:rPr lang="en-US" sz="1600" dirty="0"/>
              <a:t> d  </a:t>
            </a:r>
          </a:p>
          <a:p>
            <a:pPr marL="0" lvl="1" indent="0">
              <a:buNone/>
            </a:pPr>
            <a:r>
              <a:rPr lang="en-US" sz="1600" dirty="0"/>
              <a:t>JOIN (SELECT </a:t>
            </a:r>
            <a:r>
              <a:rPr lang="en-US" sz="1600" dirty="0" err="1"/>
              <a:t>driverId</a:t>
            </a:r>
            <a:r>
              <a:rPr lang="en-US" sz="1600" dirty="0"/>
              <a:t>, sum(</a:t>
            </a:r>
            <a:r>
              <a:rPr lang="en-US" sz="1600" dirty="0" err="1"/>
              <a:t>hours_logged</a:t>
            </a:r>
            <a:r>
              <a:rPr lang="en-US" sz="1600" dirty="0"/>
              <a:t>)</a:t>
            </a:r>
            <a:r>
              <a:rPr lang="en-US" sz="1600" dirty="0" err="1"/>
              <a:t>total_hours</a:t>
            </a:r>
            <a:r>
              <a:rPr lang="en-US" sz="1600" dirty="0"/>
              <a:t>, sum(</a:t>
            </a:r>
            <a:r>
              <a:rPr lang="en-US" sz="1600" dirty="0" err="1"/>
              <a:t>miles_logged</a:t>
            </a:r>
            <a:r>
              <a:rPr lang="en-US" sz="1600" dirty="0"/>
              <a:t>)</a:t>
            </a:r>
            <a:r>
              <a:rPr lang="en-US" sz="1600" dirty="0" err="1"/>
              <a:t>total_miles</a:t>
            </a:r>
            <a:r>
              <a:rPr lang="en-US" sz="1600" dirty="0"/>
              <a:t> FROM </a:t>
            </a:r>
            <a:r>
              <a:rPr lang="en-US" sz="1600" dirty="0" err="1"/>
              <a:t>MYDB.timesheet</a:t>
            </a:r>
            <a:r>
              <a:rPr lang="en-US" sz="1600" dirty="0"/>
              <a:t> GROUP BY </a:t>
            </a:r>
            <a:r>
              <a:rPr lang="en-US" sz="1600" dirty="0" err="1"/>
              <a:t>driverId</a:t>
            </a:r>
            <a:r>
              <a:rPr lang="en-US" sz="1600" dirty="0"/>
              <a:t> ) t  </a:t>
            </a:r>
          </a:p>
          <a:p>
            <a:pPr marL="0" lvl="1" indent="0">
              <a:buNone/>
            </a:pPr>
            <a:r>
              <a:rPr lang="en-US" sz="1600" dirty="0"/>
              <a:t>ON (</a:t>
            </a:r>
            <a:r>
              <a:rPr lang="en-US" sz="1600" dirty="0" err="1"/>
              <a:t>d.driverId</a:t>
            </a:r>
            <a:r>
              <a:rPr lang="en-US" sz="1600" dirty="0"/>
              <a:t> = </a:t>
            </a:r>
            <a:r>
              <a:rPr lang="en-US" sz="1600" dirty="0" err="1"/>
              <a:t>t.driverId</a:t>
            </a:r>
            <a:r>
              <a:rPr lang="en-US" sz="1600" dirty="0" smtClean="0"/>
              <a:t>);</a:t>
            </a:r>
          </a:p>
          <a:p>
            <a:pPr marL="0" lvl="1" indent="0">
              <a:buNone/>
            </a:pPr>
            <a:endParaRPr lang="en-US" sz="1600"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13</a:t>
            </a:fld>
            <a:endParaRPr lang="en-US" dirty="0"/>
          </a:p>
        </p:txBody>
      </p:sp>
      <p:sp>
        <p:nvSpPr>
          <p:cNvPr id="2" name="TextBox 1"/>
          <p:cNvSpPr txBox="1"/>
          <p:nvPr/>
        </p:nvSpPr>
        <p:spPr>
          <a:xfrm>
            <a:off x="533400" y="228600"/>
            <a:ext cx="4038600" cy="369332"/>
          </a:xfrm>
          <a:prstGeom prst="rect">
            <a:avLst/>
          </a:prstGeom>
          <a:noFill/>
        </p:spPr>
        <p:txBody>
          <a:bodyPr wrap="square" rtlCol="0">
            <a:spAutoFit/>
          </a:bodyPr>
          <a:lstStyle/>
          <a:p>
            <a:r>
              <a:rPr lang="en-US" b="1" dirty="0" smtClean="0"/>
              <a:t>Join &amp; Group By</a:t>
            </a:r>
            <a:endParaRPr lang="en-US" b="1" dirty="0"/>
          </a:p>
        </p:txBody>
      </p:sp>
      <p:sp>
        <p:nvSpPr>
          <p:cNvPr id="5" name="TextBox 4"/>
          <p:cNvSpPr txBox="1"/>
          <p:nvPr/>
        </p:nvSpPr>
        <p:spPr>
          <a:xfrm>
            <a:off x="6859270" y="4562078"/>
            <a:ext cx="2819400" cy="1846659"/>
          </a:xfrm>
          <a:prstGeom prst="rect">
            <a:avLst/>
          </a:prstGeom>
          <a:solidFill>
            <a:schemeClr val="bg1">
              <a:lumMod val="85000"/>
            </a:schemeClr>
          </a:solidFill>
        </p:spPr>
        <p:txBody>
          <a:bodyPr wrap="square" rtlCol="0">
            <a:spAutoFit/>
          </a:bodyPr>
          <a:lstStyle/>
          <a:p>
            <a:pPr marL="742950" lvl="1" indent="-285750">
              <a:buFont typeface="Arial" panose="020B0604020202020204" pitchFamily="34" charset="0"/>
              <a:buChar char="•"/>
            </a:pPr>
            <a:r>
              <a:rPr lang="en-US" sz="1600" dirty="0"/>
              <a:t>Hive supports </a:t>
            </a:r>
          </a:p>
          <a:p>
            <a:pPr marL="1200150" lvl="2" indent="-285750">
              <a:buFont typeface="Arial" panose="020B0604020202020204" pitchFamily="34" charset="0"/>
              <a:buChar char="•"/>
            </a:pPr>
            <a:r>
              <a:rPr lang="en-US" sz="1600" dirty="0"/>
              <a:t>Inner joins</a:t>
            </a:r>
          </a:p>
          <a:p>
            <a:pPr marL="1200150" lvl="2" indent="-285750">
              <a:buFont typeface="Arial" panose="020B0604020202020204" pitchFamily="34" charset="0"/>
              <a:buChar char="•"/>
            </a:pPr>
            <a:r>
              <a:rPr lang="en-US" sz="1600" dirty="0"/>
              <a:t>Left outer joins</a:t>
            </a:r>
          </a:p>
          <a:p>
            <a:pPr marL="1200150" lvl="2" indent="-285750">
              <a:buFont typeface="Arial" panose="020B0604020202020204" pitchFamily="34" charset="0"/>
              <a:buChar char="•"/>
            </a:pPr>
            <a:r>
              <a:rPr lang="en-US" sz="1600" dirty="0"/>
              <a:t>Right outer joins</a:t>
            </a:r>
          </a:p>
          <a:p>
            <a:pPr marL="1200150" lvl="2" indent="-285750">
              <a:buFont typeface="Arial" panose="020B0604020202020204" pitchFamily="34" charset="0"/>
              <a:buChar char="•"/>
            </a:pPr>
            <a:r>
              <a:rPr lang="en-US" sz="1600" dirty="0"/>
              <a:t>Full outer joins</a:t>
            </a:r>
          </a:p>
          <a:p>
            <a:pPr marL="1200150" lvl="2"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xmlns="" val="39018909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915400" cy="5334000"/>
          </a:xfrm>
        </p:spPr>
        <p:txBody>
          <a:bodyPr>
            <a:normAutofit/>
          </a:bodyPr>
          <a:lstStyle/>
          <a:p>
            <a:pPr marL="0" lvl="1" indent="0">
              <a:buNone/>
            </a:pPr>
            <a:r>
              <a:rPr lang="en-US" sz="1600" b="1" dirty="0" smtClean="0"/>
              <a:t>Create ORC table to store result of above query.</a:t>
            </a:r>
          </a:p>
          <a:p>
            <a:pPr marL="0" lvl="1" indent="0">
              <a:buNone/>
            </a:pPr>
            <a:r>
              <a:rPr lang="en-US" sz="1600" dirty="0" smtClean="0"/>
              <a:t>CREATE TABLE </a:t>
            </a:r>
            <a:r>
              <a:rPr lang="en-US" sz="1600" dirty="0" err="1" smtClean="0"/>
              <a:t>MYDB.driver_aggregate_orc</a:t>
            </a:r>
            <a:r>
              <a:rPr lang="en-US" sz="1600" dirty="0" smtClean="0"/>
              <a:t> (</a:t>
            </a:r>
          </a:p>
          <a:p>
            <a:pPr marL="0" lvl="1" indent="0">
              <a:buNone/>
            </a:pPr>
            <a:r>
              <a:rPr lang="en-US" sz="1600" dirty="0" err="1" smtClean="0"/>
              <a:t>driver_id</a:t>
            </a:r>
            <a:r>
              <a:rPr lang="en-US" sz="1600" dirty="0" smtClean="0"/>
              <a:t> INT,</a:t>
            </a:r>
          </a:p>
          <a:p>
            <a:pPr marL="0" lvl="1" indent="0">
              <a:buNone/>
            </a:pPr>
            <a:r>
              <a:rPr lang="en-US" sz="1600" dirty="0" err="1" smtClean="0"/>
              <a:t>driver_name</a:t>
            </a:r>
            <a:r>
              <a:rPr lang="en-US" sz="1600" dirty="0" smtClean="0"/>
              <a:t> STRING,</a:t>
            </a:r>
          </a:p>
          <a:p>
            <a:pPr marL="0" lvl="1" indent="0">
              <a:buNone/>
            </a:pPr>
            <a:r>
              <a:rPr lang="en-US" sz="1600" dirty="0" err="1" smtClean="0"/>
              <a:t>total_hours</a:t>
            </a:r>
            <a:r>
              <a:rPr lang="en-US" sz="1600" dirty="0" smtClean="0"/>
              <a:t> INT,</a:t>
            </a:r>
          </a:p>
          <a:p>
            <a:pPr marL="0" lvl="1" indent="0">
              <a:buNone/>
            </a:pPr>
            <a:r>
              <a:rPr lang="en-US" sz="1600" dirty="0" err="1" smtClean="0"/>
              <a:t>total_miles</a:t>
            </a:r>
            <a:r>
              <a:rPr lang="en-US" sz="1600" dirty="0" smtClean="0"/>
              <a:t> INT</a:t>
            </a:r>
          </a:p>
          <a:p>
            <a:pPr marL="0" lvl="1" indent="0">
              <a:buNone/>
            </a:pPr>
            <a:r>
              <a:rPr lang="en-US" sz="1600" dirty="0" smtClean="0"/>
              <a:t>)</a:t>
            </a:r>
          </a:p>
          <a:p>
            <a:pPr marL="0" lvl="1" indent="0">
              <a:buNone/>
            </a:pPr>
            <a:r>
              <a:rPr lang="en-US" sz="1600" dirty="0" smtClean="0"/>
              <a:t>STORED AS ORC;</a:t>
            </a:r>
          </a:p>
          <a:p>
            <a:pPr marL="0" lvl="1" indent="0">
              <a:buNone/>
            </a:pPr>
            <a:r>
              <a:rPr lang="en-US" sz="1600" b="1" dirty="0" smtClean="0"/>
              <a:t>Populate Data</a:t>
            </a:r>
          </a:p>
          <a:p>
            <a:pPr marL="0" lvl="1" indent="0">
              <a:buNone/>
            </a:pPr>
            <a:r>
              <a:rPr lang="en-US" sz="1600" dirty="0" smtClean="0"/>
              <a:t>INSERT INTO </a:t>
            </a:r>
            <a:r>
              <a:rPr lang="en-US" sz="1600" dirty="0" err="1" smtClean="0"/>
              <a:t>MYDB.driver_aggregate_orc</a:t>
            </a:r>
            <a:r>
              <a:rPr lang="en-US" sz="1600" dirty="0"/>
              <a:t> </a:t>
            </a:r>
            <a:r>
              <a:rPr lang="en-US" sz="1600" dirty="0" smtClean="0"/>
              <a:t> SELECT </a:t>
            </a:r>
            <a:r>
              <a:rPr lang="en-US" sz="1600" dirty="0" err="1"/>
              <a:t>d.driverId</a:t>
            </a:r>
            <a:r>
              <a:rPr lang="en-US" sz="1600" dirty="0"/>
              <a:t>, d.name, </a:t>
            </a:r>
            <a:r>
              <a:rPr lang="en-US" sz="1600" dirty="0" err="1"/>
              <a:t>t.total_hours</a:t>
            </a:r>
            <a:r>
              <a:rPr lang="en-US" sz="1600" dirty="0"/>
              <a:t>, </a:t>
            </a:r>
            <a:r>
              <a:rPr lang="en-US" sz="1600" dirty="0" err="1"/>
              <a:t>t.total_miles</a:t>
            </a:r>
            <a:r>
              <a:rPr lang="en-US" sz="1600" dirty="0"/>
              <a:t> from </a:t>
            </a:r>
            <a:r>
              <a:rPr lang="en-US" sz="1600" dirty="0" err="1"/>
              <a:t>MYDB.drivers</a:t>
            </a:r>
            <a:r>
              <a:rPr lang="en-US" sz="1600" dirty="0"/>
              <a:t> d  </a:t>
            </a:r>
          </a:p>
          <a:p>
            <a:pPr marL="0" lvl="1" indent="0">
              <a:buNone/>
            </a:pPr>
            <a:r>
              <a:rPr lang="en-US" sz="1600" dirty="0"/>
              <a:t>JOIN (SELECT </a:t>
            </a:r>
            <a:r>
              <a:rPr lang="en-US" sz="1600" dirty="0" err="1"/>
              <a:t>driverId</a:t>
            </a:r>
            <a:r>
              <a:rPr lang="en-US" sz="1600" dirty="0"/>
              <a:t>, sum(</a:t>
            </a:r>
            <a:r>
              <a:rPr lang="en-US" sz="1600" dirty="0" err="1"/>
              <a:t>hours_logged</a:t>
            </a:r>
            <a:r>
              <a:rPr lang="en-US" sz="1600" dirty="0"/>
              <a:t>)</a:t>
            </a:r>
            <a:r>
              <a:rPr lang="en-US" sz="1600" dirty="0" err="1"/>
              <a:t>total_hours</a:t>
            </a:r>
            <a:r>
              <a:rPr lang="en-US" sz="1600" dirty="0"/>
              <a:t>, sum(</a:t>
            </a:r>
            <a:r>
              <a:rPr lang="en-US" sz="1600" dirty="0" err="1"/>
              <a:t>miles_logged</a:t>
            </a:r>
            <a:r>
              <a:rPr lang="en-US" sz="1600" dirty="0"/>
              <a:t>)</a:t>
            </a:r>
            <a:r>
              <a:rPr lang="en-US" sz="1600" dirty="0" err="1"/>
              <a:t>total_miles</a:t>
            </a:r>
            <a:r>
              <a:rPr lang="en-US" sz="1600" dirty="0"/>
              <a:t> FROM </a:t>
            </a:r>
            <a:r>
              <a:rPr lang="en-US" sz="1600" dirty="0" err="1"/>
              <a:t>MYDB.timesheet</a:t>
            </a:r>
            <a:r>
              <a:rPr lang="en-US" sz="1600" dirty="0"/>
              <a:t> GROUP BY </a:t>
            </a:r>
            <a:r>
              <a:rPr lang="en-US" sz="1600" dirty="0" err="1"/>
              <a:t>driverId</a:t>
            </a:r>
            <a:r>
              <a:rPr lang="en-US" sz="1600" dirty="0"/>
              <a:t> ) t  </a:t>
            </a:r>
          </a:p>
          <a:p>
            <a:pPr marL="0" lvl="1" indent="0">
              <a:buNone/>
            </a:pPr>
            <a:r>
              <a:rPr lang="en-US" sz="1600" dirty="0"/>
              <a:t>ON (</a:t>
            </a:r>
            <a:r>
              <a:rPr lang="en-US" sz="1600" dirty="0" err="1"/>
              <a:t>d.driverId</a:t>
            </a:r>
            <a:r>
              <a:rPr lang="en-US" sz="1600" dirty="0"/>
              <a:t> = </a:t>
            </a:r>
            <a:r>
              <a:rPr lang="en-US" sz="1600" dirty="0" err="1"/>
              <a:t>t.driverId</a:t>
            </a:r>
            <a:r>
              <a:rPr lang="en-US" sz="1600" dirty="0"/>
              <a:t>);</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14</a:t>
            </a:fld>
            <a:endParaRPr lang="en-US" dirty="0"/>
          </a:p>
        </p:txBody>
      </p:sp>
      <p:sp>
        <p:nvSpPr>
          <p:cNvPr id="5" name="TextBox 4"/>
          <p:cNvSpPr txBox="1"/>
          <p:nvPr/>
        </p:nvSpPr>
        <p:spPr>
          <a:xfrm>
            <a:off x="6629400" y="1143000"/>
            <a:ext cx="3276600" cy="830997"/>
          </a:xfrm>
          <a:prstGeom prst="rect">
            <a:avLst/>
          </a:prstGeom>
          <a:solidFill>
            <a:schemeClr val="bg1">
              <a:lumMod val="85000"/>
            </a:schemeClr>
          </a:solidFill>
        </p:spPr>
        <p:txBody>
          <a:bodyPr wrap="square" rtlCol="0">
            <a:spAutoFit/>
          </a:bodyPr>
          <a:lstStyle/>
          <a:p>
            <a:r>
              <a:rPr lang="en-US" sz="1200" dirty="0" smtClean="0"/>
              <a:t>Learn</a:t>
            </a:r>
          </a:p>
          <a:p>
            <a:pPr marL="285750" indent="-285750">
              <a:buFont typeface="Arial" panose="020B0604020202020204" pitchFamily="34" charset="0"/>
              <a:buChar char="•"/>
            </a:pPr>
            <a:r>
              <a:rPr lang="en-US" sz="1200" dirty="0" smtClean="0"/>
              <a:t>Create table with ORC format and load data</a:t>
            </a:r>
          </a:p>
          <a:p>
            <a:pPr marL="285750" indent="-285750">
              <a:buFont typeface="Arial" panose="020B0604020202020204" pitchFamily="34" charset="0"/>
              <a:buChar char="•"/>
            </a:pPr>
            <a:r>
              <a:rPr lang="en-US" sz="1200" dirty="0" smtClean="0"/>
              <a:t>ORC table can not be directly loaded using LOAD</a:t>
            </a:r>
          </a:p>
        </p:txBody>
      </p:sp>
      <p:sp>
        <p:nvSpPr>
          <p:cNvPr id="2" name="TextBox 1"/>
          <p:cNvSpPr txBox="1"/>
          <p:nvPr/>
        </p:nvSpPr>
        <p:spPr>
          <a:xfrm>
            <a:off x="457200" y="76200"/>
            <a:ext cx="6858000" cy="646331"/>
          </a:xfrm>
          <a:prstGeom prst="rect">
            <a:avLst/>
          </a:prstGeom>
          <a:noFill/>
        </p:spPr>
        <p:txBody>
          <a:bodyPr wrap="square" rtlCol="0">
            <a:spAutoFit/>
          </a:bodyPr>
          <a:lstStyle/>
          <a:p>
            <a:r>
              <a:rPr lang="en-US" b="1" dirty="0"/>
              <a:t>Find out per driver total miles and hours </a:t>
            </a:r>
            <a:r>
              <a:rPr lang="en-US" b="1" dirty="0" smtClean="0"/>
              <a:t>driven.  </a:t>
            </a:r>
          </a:p>
          <a:p>
            <a:r>
              <a:rPr lang="en-US" b="1" dirty="0" smtClean="0"/>
              <a:t>Populate Data into Table in ORC Format</a:t>
            </a:r>
            <a:endParaRPr lang="en-US" b="1" dirty="0"/>
          </a:p>
        </p:txBody>
      </p:sp>
    </p:spTree>
    <p:extLst>
      <p:ext uri="{BB962C8B-B14F-4D97-AF65-F5344CB8AC3E}">
        <p14:creationId xmlns:p14="http://schemas.microsoft.com/office/powerpoint/2010/main" xmlns="" val="25785445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9372600" cy="5334000"/>
          </a:xfrm>
        </p:spPr>
        <p:txBody>
          <a:bodyPr>
            <a:normAutofit fontScale="92500" lnSpcReduction="20000"/>
          </a:bodyPr>
          <a:lstStyle/>
          <a:p>
            <a:pPr marL="0" lvl="1" indent="0">
              <a:buNone/>
            </a:pPr>
            <a:r>
              <a:rPr lang="en-US" sz="1600" dirty="0" smtClean="0"/>
              <a:t>CREATE </a:t>
            </a:r>
            <a:r>
              <a:rPr lang="en-US" sz="1600" dirty="0"/>
              <a:t>TABLE </a:t>
            </a:r>
            <a:r>
              <a:rPr lang="en-US" sz="1600" dirty="0" err="1"/>
              <a:t>truck_events_partitioned</a:t>
            </a:r>
            <a:r>
              <a:rPr lang="en-US" sz="1600" dirty="0"/>
              <a:t> (</a:t>
            </a:r>
          </a:p>
          <a:p>
            <a:pPr marL="0" lvl="1" indent="0">
              <a:buNone/>
            </a:pPr>
            <a:r>
              <a:rPr lang="en-US" sz="1600" dirty="0"/>
              <a:t> </a:t>
            </a:r>
            <a:r>
              <a:rPr lang="en-US" sz="1600" dirty="0" err="1"/>
              <a:t>driverId</a:t>
            </a:r>
            <a:r>
              <a:rPr lang="en-US" sz="1600" dirty="0"/>
              <a:t> INT,</a:t>
            </a:r>
          </a:p>
          <a:p>
            <a:pPr marL="0" lvl="1" indent="0">
              <a:buNone/>
            </a:pPr>
            <a:r>
              <a:rPr lang="en-US" sz="1600" dirty="0"/>
              <a:t> </a:t>
            </a:r>
            <a:r>
              <a:rPr lang="en-US" sz="1600" dirty="0" err="1"/>
              <a:t>truckId</a:t>
            </a:r>
            <a:r>
              <a:rPr lang="en-US" sz="1600" dirty="0"/>
              <a:t> INT,</a:t>
            </a:r>
          </a:p>
          <a:p>
            <a:pPr marL="0" lvl="1" indent="0">
              <a:buNone/>
            </a:pPr>
            <a:r>
              <a:rPr lang="en-US" sz="1600" dirty="0"/>
              <a:t> </a:t>
            </a:r>
            <a:r>
              <a:rPr lang="en-US" sz="1600" dirty="0" err="1"/>
              <a:t>eventTime</a:t>
            </a:r>
            <a:r>
              <a:rPr lang="en-US" sz="1600" dirty="0"/>
              <a:t> STRING,</a:t>
            </a:r>
          </a:p>
          <a:p>
            <a:pPr marL="0" lvl="1" indent="0">
              <a:buNone/>
            </a:pPr>
            <a:r>
              <a:rPr lang="en-US" sz="1600" dirty="0"/>
              <a:t> </a:t>
            </a:r>
            <a:r>
              <a:rPr lang="en-US" sz="1600" dirty="0" err="1"/>
              <a:t>eventType</a:t>
            </a:r>
            <a:r>
              <a:rPr lang="en-US" sz="1600" dirty="0"/>
              <a:t> STRING,</a:t>
            </a:r>
          </a:p>
          <a:p>
            <a:pPr marL="0" lvl="1" indent="0">
              <a:buNone/>
            </a:pPr>
            <a:r>
              <a:rPr lang="en-US" sz="1600" dirty="0"/>
              <a:t> longitude STRING,</a:t>
            </a:r>
          </a:p>
          <a:p>
            <a:pPr marL="0" lvl="1" indent="0">
              <a:buNone/>
            </a:pPr>
            <a:r>
              <a:rPr lang="en-US" sz="1600" dirty="0"/>
              <a:t> latitude STRING,</a:t>
            </a:r>
          </a:p>
          <a:p>
            <a:pPr marL="0" lvl="1" indent="0">
              <a:buNone/>
            </a:pPr>
            <a:r>
              <a:rPr lang="en-US" sz="1600" dirty="0"/>
              <a:t> </a:t>
            </a:r>
            <a:r>
              <a:rPr lang="en-US" sz="1600" dirty="0" err="1"/>
              <a:t>eventKey</a:t>
            </a:r>
            <a:r>
              <a:rPr lang="en-US" sz="1600" dirty="0"/>
              <a:t> STRING,</a:t>
            </a:r>
          </a:p>
          <a:p>
            <a:pPr marL="0" lvl="1" indent="0">
              <a:buNone/>
            </a:pPr>
            <a:r>
              <a:rPr lang="en-US" sz="1600" dirty="0"/>
              <a:t> </a:t>
            </a:r>
            <a:r>
              <a:rPr lang="en-US" sz="1600" dirty="0" err="1"/>
              <a:t>correlationId</a:t>
            </a:r>
            <a:r>
              <a:rPr lang="en-US" sz="1600" dirty="0"/>
              <a:t> STRING,</a:t>
            </a:r>
          </a:p>
          <a:p>
            <a:pPr marL="0" lvl="1" indent="0">
              <a:buNone/>
            </a:pPr>
            <a:r>
              <a:rPr lang="en-US" sz="1600" dirty="0"/>
              <a:t> </a:t>
            </a:r>
            <a:r>
              <a:rPr lang="en-US" sz="1600" dirty="0" err="1"/>
              <a:t>driverName</a:t>
            </a:r>
            <a:r>
              <a:rPr lang="en-US" sz="1600" dirty="0"/>
              <a:t> STRING,</a:t>
            </a:r>
          </a:p>
          <a:p>
            <a:pPr marL="0" lvl="1" indent="0">
              <a:buNone/>
            </a:pPr>
            <a:r>
              <a:rPr lang="en-US" sz="1600" dirty="0"/>
              <a:t> </a:t>
            </a:r>
            <a:r>
              <a:rPr lang="en-US" sz="1600" dirty="0" err="1"/>
              <a:t>routeId</a:t>
            </a:r>
            <a:r>
              <a:rPr lang="en-US" sz="1600" dirty="0"/>
              <a:t> STRING,</a:t>
            </a:r>
          </a:p>
          <a:p>
            <a:pPr marL="0" lvl="1" indent="0">
              <a:buNone/>
            </a:pPr>
            <a:r>
              <a:rPr lang="en-US" sz="1600" dirty="0"/>
              <a:t> </a:t>
            </a:r>
            <a:r>
              <a:rPr lang="en-US" sz="1600" dirty="0" err="1"/>
              <a:t>routeName</a:t>
            </a:r>
            <a:r>
              <a:rPr lang="en-US" sz="1600" dirty="0"/>
              <a:t> STRING,</a:t>
            </a:r>
          </a:p>
          <a:p>
            <a:pPr marL="0" lvl="1" indent="0">
              <a:buNone/>
            </a:pPr>
            <a:r>
              <a:rPr lang="en-US" sz="1600" dirty="0"/>
              <a:t> </a:t>
            </a:r>
            <a:r>
              <a:rPr lang="en-US" sz="1600" dirty="0" err="1"/>
              <a:t>eventDate</a:t>
            </a:r>
            <a:r>
              <a:rPr lang="en-US" sz="1600" dirty="0"/>
              <a:t> </a:t>
            </a:r>
            <a:r>
              <a:rPr lang="en-US" sz="1600" dirty="0" smtClean="0"/>
              <a:t>STRING</a:t>
            </a:r>
          </a:p>
          <a:p>
            <a:pPr marL="0" lvl="1" indent="0">
              <a:buNone/>
            </a:pPr>
            <a:r>
              <a:rPr lang="en-US" sz="1600" dirty="0" smtClean="0"/>
              <a:t>)</a:t>
            </a:r>
            <a:endParaRPr lang="en-US" sz="1600" dirty="0"/>
          </a:p>
          <a:p>
            <a:pPr marL="0" lvl="1" indent="0">
              <a:buNone/>
            </a:pPr>
            <a:r>
              <a:rPr lang="en-US" sz="1600" dirty="0"/>
              <a:t> PARTITIONED BY(</a:t>
            </a:r>
            <a:r>
              <a:rPr lang="en-US" sz="1600" dirty="0" err="1"/>
              <a:t>eventDateKey</a:t>
            </a:r>
            <a:r>
              <a:rPr lang="en-US" sz="1600" dirty="0"/>
              <a:t> STRING)</a:t>
            </a:r>
          </a:p>
          <a:p>
            <a:pPr marL="0" lvl="1" indent="0">
              <a:buNone/>
            </a:pPr>
            <a:r>
              <a:rPr lang="en-US" sz="1600" dirty="0"/>
              <a:t> ROW FORMAT DELIMITED</a:t>
            </a:r>
          </a:p>
          <a:p>
            <a:pPr marL="0" lvl="1" indent="0">
              <a:buNone/>
            </a:pPr>
            <a:r>
              <a:rPr lang="en-US" sz="1600" dirty="0"/>
              <a:t> FIELDS TERMINATED BY ','</a:t>
            </a:r>
          </a:p>
          <a:p>
            <a:pPr marL="0" lvl="1" indent="0">
              <a:buNone/>
            </a:pPr>
            <a:r>
              <a:rPr lang="en-US" sz="1600" dirty="0"/>
              <a:t> STORED AS SEQUENCEFILE; </a:t>
            </a:r>
            <a:endParaRPr lang="en-US" sz="1600"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15</a:t>
            </a:fld>
            <a:endParaRPr lang="en-US" dirty="0"/>
          </a:p>
        </p:txBody>
      </p:sp>
      <p:sp>
        <p:nvSpPr>
          <p:cNvPr id="5" name="TextBox 4"/>
          <p:cNvSpPr txBox="1"/>
          <p:nvPr/>
        </p:nvSpPr>
        <p:spPr>
          <a:xfrm>
            <a:off x="6019800" y="3048000"/>
            <a:ext cx="3886200" cy="830997"/>
          </a:xfrm>
          <a:prstGeom prst="rect">
            <a:avLst/>
          </a:prstGeom>
          <a:solidFill>
            <a:schemeClr val="bg1">
              <a:lumMod val="85000"/>
            </a:schemeClr>
          </a:solidFill>
        </p:spPr>
        <p:txBody>
          <a:bodyPr wrap="square" rtlCol="0">
            <a:spAutoFit/>
          </a:bodyPr>
          <a:lstStyle/>
          <a:p>
            <a:r>
              <a:rPr lang="en-US" sz="1200" dirty="0"/>
              <a:t>Learn &amp; Discuss</a:t>
            </a:r>
          </a:p>
          <a:p>
            <a:pPr marL="285750" indent="-285750">
              <a:buFont typeface="Arial" panose="020B0604020202020204" pitchFamily="34" charset="0"/>
              <a:buChar char="•"/>
            </a:pPr>
            <a:r>
              <a:rPr lang="en-US" sz="1200" dirty="0" smtClean="0"/>
              <a:t>Partitioned Table</a:t>
            </a:r>
          </a:p>
          <a:p>
            <a:pPr marL="285750" indent="-285750">
              <a:buFont typeface="Arial" panose="020B0604020202020204" pitchFamily="34" charset="0"/>
              <a:buChar char="•"/>
            </a:pPr>
            <a:r>
              <a:rPr lang="en-US" sz="1200" dirty="0" smtClean="0"/>
              <a:t>Partitioned Key name can not match with any column</a:t>
            </a:r>
          </a:p>
          <a:p>
            <a:pPr marL="285750" indent="-285750">
              <a:buFont typeface="Arial" panose="020B0604020202020204" pitchFamily="34" charset="0"/>
              <a:buChar char="•"/>
            </a:pPr>
            <a:r>
              <a:rPr lang="en-US" sz="1200" dirty="0" smtClean="0"/>
              <a:t>Populate data in appropriate partition</a:t>
            </a:r>
          </a:p>
        </p:txBody>
      </p:sp>
      <p:sp>
        <p:nvSpPr>
          <p:cNvPr id="2" name="TextBox 1"/>
          <p:cNvSpPr txBox="1"/>
          <p:nvPr/>
        </p:nvSpPr>
        <p:spPr>
          <a:xfrm>
            <a:off x="533400" y="76200"/>
            <a:ext cx="8144934" cy="923330"/>
          </a:xfrm>
          <a:prstGeom prst="rect">
            <a:avLst/>
          </a:prstGeom>
          <a:noFill/>
        </p:spPr>
        <p:txBody>
          <a:bodyPr wrap="square" rtlCol="0">
            <a:spAutoFit/>
          </a:bodyPr>
          <a:lstStyle/>
          <a:p>
            <a:r>
              <a:rPr lang="en-US" b="1" dirty="0"/>
              <a:t>Create Partitioned Table for </a:t>
            </a:r>
            <a:r>
              <a:rPr lang="en-US" b="1" dirty="0" err="1"/>
              <a:t>truck_events_data</a:t>
            </a:r>
            <a:r>
              <a:rPr lang="en-US" b="1" dirty="0"/>
              <a:t>. </a:t>
            </a:r>
            <a:r>
              <a:rPr lang="en-US" b="1" dirty="0" smtClean="0"/>
              <a:t>Use </a:t>
            </a:r>
            <a:r>
              <a:rPr lang="en-US" b="1" dirty="0" err="1"/>
              <a:t>eventDate</a:t>
            </a:r>
            <a:r>
              <a:rPr lang="en-US" b="1" dirty="0"/>
              <a:t> as partition key. Table should be stored as Sequence File.</a:t>
            </a:r>
          </a:p>
          <a:p>
            <a:endParaRPr lang="en-US" dirty="0"/>
          </a:p>
        </p:txBody>
      </p:sp>
    </p:spTree>
    <p:extLst>
      <p:ext uri="{BB962C8B-B14F-4D97-AF65-F5344CB8AC3E}">
        <p14:creationId xmlns:p14="http://schemas.microsoft.com/office/powerpoint/2010/main" xmlns="" val="19882589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915400" cy="5334000"/>
          </a:xfrm>
        </p:spPr>
        <p:txBody>
          <a:bodyPr>
            <a:normAutofit/>
          </a:bodyPr>
          <a:lstStyle/>
          <a:p>
            <a:pPr marL="0" lvl="1" indent="0">
              <a:buNone/>
            </a:pPr>
            <a:endParaRPr lang="en-US" sz="1600" b="1" dirty="0" smtClean="0"/>
          </a:p>
          <a:p>
            <a:pPr marL="0" lvl="1" indent="0">
              <a:buNone/>
            </a:pPr>
            <a:r>
              <a:rPr lang="en-US" sz="1600" b="1" dirty="0" smtClean="0"/>
              <a:t>Who drove maximum miles ?</a:t>
            </a:r>
          </a:p>
          <a:p>
            <a:pPr marL="0" lvl="1" indent="0">
              <a:buNone/>
            </a:pPr>
            <a:r>
              <a:rPr lang="en-US" sz="1600" dirty="0"/>
              <a:t>select * from </a:t>
            </a:r>
            <a:r>
              <a:rPr lang="en-US" sz="1600" dirty="0" err="1"/>
              <a:t>MYDB.driver_aggregate_orc</a:t>
            </a:r>
            <a:r>
              <a:rPr lang="en-US" sz="1600" dirty="0"/>
              <a:t> order BY </a:t>
            </a:r>
            <a:r>
              <a:rPr lang="en-US" sz="1600" dirty="0" err="1"/>
              <a:t>total_miles</a:t>
            </a:r>
            <a:r>
              <a:rPr lang="en-US" sz="1600" dirty="0"/>
              <a:t> DESC LIMIT 1;</a:t>
            </a:r>
            <a:endParaRPr lang="en-US" sz="1600" dirty="0" smtClean="0"/>
          </a:p>
          <a:p>
            <a:pPr marL="0" lvl="1" indent="0">
              <a:buNone/>
            </a:pPr>
            <a:r>
              <a:rPr lang="en-US" sz="1600" b="1" dirty="0" smtClean="0"/>
              <a:t>Least ?</a:t>
            </a:r>
          </a:p>
          <a:p>
            <a:pPr marL="0" lvl="1" indent="0">
              <a:buNone/>
            </a:pPr>
            <a:r>
              <a:rPr lang="en-US" sz="1600" dirty="0"/>
              <a:t>select * from </a:t>
            </a:r>
            <a:r>
              <a:rPr lang="en-US" sz="1600" dirty="0" err="1"/>
              <a:t>MYDB.driver_aggregate_orc</a:t>
            </a:r>
            <a:r>
              <a:rPr lang="en-US" sz="1600" dirty="0"/>
              <a:t> order BY </a:t>
            </a:r>
            <a:r>
              <a:rPr lang="en-US" sz="1600" dirty="0" err="1"/>
              <a:t>total_miles</a:t>
            </a:r>
            <a:r>
              <a:rPr lang="en-US" sz="1600" dirty="0"/>
              <a:t> </a:t>
            </a:r>
            <a:r>
              <a:rPr lang="en-US" sz="1600" dirty="0" smtClean="0"/>
              <a:t>LIMIT </a:t>
            </a:r>
            <a:r>
              <a:rPr lang="en-US" sz="1600" dirty="0"/>
              <a:t>1;</a:t>
            </a:r>
          </a:p>
          <a:p>
            <a:pPr marL="0" lvl="1" indent="0">
              <a:buNone/>
            </a:pPr>
            <a:endParaRPr lang="en-US" sz="1600" b="1" dirty="0" smtClean="0"/>
          </a:p>
          <a:p>
            <a:pPr marL="0" lvl="1" indent="0">
              <a:buNone/>
            </a:pPr>
            <a:endParaRPr lang="en-US" sz="1600"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16</a:t>
            </a:fld>
            <a:endParaRPr lang="en-US" dirty="0"/>
          </a:p>
        </p:txBody>
      </p:sp>
      <p:sp>
        <p:nvSpPr>
          <p:cNvPr id="5" name="TextBox 4"/>
          <p:cNvSpPr txBox="1"/>
          <p:nvPr/>
        </p:nvSpPr>
        <p:spPr>
          <a:xfrm>
            <a:off x="6629400" y="990600"/>
            <a:ext cx="3276600" cy="646331"/>
          </a:xfrm>
          <a:prstGeom prst="rect">
            <a:avLst/>
          </a:prstGeom>
          <a:solidFill>
            <a:schemeClr val="bg1">
              <a:lumMod val="85000"/>
            </a:schemeClr>
          </a:solidFill>
        </p:spPr>
        <p:txBody>
          <a:bodyPr wrap="square" rtlCol="0">
            <a:spAutoFit/>
          </a:bodyPr>
          <a:lstStyle/>
          <a:p>
            <a:r>
              <a:rPr lang="en-US" sz="1200" dirty="0"/>
              <a:t>Learn &amp; Discuss</a:t>
            </a:r>
          </a:p>
          <a:p>
            <a:endParaRPr lang="en-US" sz="1200" dirty="0" smtClean="0"/>
          </a:p>
          <a:p>
            <a:pPr marL="285750" indent="-285750">
              <a:buFont typeface="Arial" panose="020B0604020202020204" pitchFamily="34" charset="0"/>
              <a:buChar char="•"/>
            </a:pPr>
            <a:r>
              <a:rPr lang="en-US" sz="1200" dirty="0" smtClean="0"/>
              <a:t>Order By, Limit</a:t>
            </a:r>
          </a:p>
        </p:txBody>
      </p:sp>
      <p:sp>
        <p:nvSpPr>
          <p:cNvPr id="2" name="TextBox 1"/>
          <p:cNvSpPr txBox="1"/>
          <p:nvPr/>
        </p:nvSpPr>
        <p:spPr>
          <a:xfrm>
            <a:off x="457200" y="228600"/>
            <a:ext cx="2538387" cy="646331"/>
          </a:xfrm>
          <a:prstGeom prst="rect">
            <a:avLst/>
          </a:prstGeom>
          <a:noFill/>
        </p:spPr>
        <p:txBody>
          <a:bodyPr wrap="none" rtlCol="0">
            <a:spAutoFit/>
          </a:bodyPr>
          <a:lstStyle/>
          <a:p>
            <a:r>
              <a:rPr lang="en-US" b="1" dirty="0"/>
              <a:t>Try some simple analysis</a:t>
            </a:r>
          </a:p>
          <a:p>
            <a:endParaRPr lang="en-US" dirty="0"/>
          </a:p>
        </p:txBody>
      </p:sp>
    </p:spTree>
    <p:extLst>
      <p:ext uri="{BB962C8B-B14F-4D97-AF65-F5344CB8AC3E}">
        <p14:creationId xmlns:p14="http://schemas.microsoft.com/office/powerpoint/2010/main" xmlns="" val="34659737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5235"/>
            <a:ext cx="9372600" cy="5578475"/>
          </a:xfrm>
        </p:spPr>
        <p:txBody>
          <a:bodyPr>
            <a:normAutofit fontScale="77500" lnSpcReduction="20000"/>
          </a:bodyPr>
          <a:lstStyle/>
          <a:p>
            <a:pPr marL="0" lvl="1" indent="0">
              <a:buNone/>
            </a:pPr>
            <a:r>
              <a:rPr lang="en-US" sz="1600" dirty="0" smtClean="0"/>
              <a:t>CREATE EXTERNAL TABLE </a:t>
            </a:r>
            <a:r>
              <a:rPr lang="en-US" sz="1600" dirty="0" err="1" smtClean="0"/>
              <a:t>sreehari.truck_events_external</a:t>
            </a:r>
            <a:r>
              <a:rPr lang="en-US" sz="1600" dirty="0" smtClean="0"/>
              <a:t> (</a:t>
            </a:r>
          </a:p>
          <a:p>
            <a:pPr marL="0" lvl="1" indent="0">
              <a:buNone/>
            </a:pPr>
            <a:r>
              <a:rPr lang="en-US" sz="1600" dirty="0" smtClean="0"/>
              <a:t> </a:t>
            </a:r>
            <a:r>
              <a:rPr lang="en-US" sz="1600" dirty="0" err="1" smtClean="0"/>
              <a:t>driverId</a:t>
            </a:r>
            <a:r>
              <a:rPr lang="en-US" sz="1600" dirty="0" smtClean="0"/>
              <a:t> INT,</a:t>
            </a:r>
          </a:p>
          <a:p>
            <a:pPr marL="0" lvl="1" indent="0">
              <a:buNone/>
            </a:pPr>
            <a:r>
              <a:rPr lang="en-US" sz="1600" dirty="0" smtClean="0"/>
              <a:t> </a:t>
            </a:r>
            <a:r>
              <a:rPr lang="en-US" sz="1600" dirty="0" err="1" smtClean="0"/>
              <a:t>truckId</a:t>
            </a:r>
            <a:r>
              <a:rPr lang="en-US" sz="1600" dirty="0" smtClean="0"/>
              <a:t> INT,</a:t>
            </a:r>
          </a:p>
          <a:p>
            <a:pPr marL="0" lvl="1" indent="0">
              <a:buNone/>
            </a:pPr>
            <a:r>
              <a:rPr lang="en-US" sz="1600" dirty="0" smtClean="0"/>
              <a:t> </a:t>
            </a:r>
            <a:r>
              <a:rPr lang="en-US" sz="1600" dirty="0" err="1" smtClean="0"/>
              <a:t>eventTime</a:t>
            </a:r>
            <a:r>
              <a:rPr lang="en-US" sz="1600" dirty="0" smtClean="0"/>
              <a:t> STRING,</a:t>
            </a:r>
          </a:p>
          <a:p>
            <a:pPr marL="0" lvl="1" indent="0">
              <a:buNone/>
            </a:pPr>
            <a:r>
              <a:rPr lang="en-US" sz="1600" dirty="0" smtClean="0"/>
              <a:t> </a:t>
            </a:r>
            <a:r>
              <a:rPr lang="en-US" sz="1600" dirty="0" err="1" smtClean="0"/>
              <a:t>eventType</a:t>
            </a:r>
            <a:r>
              <a:rPr lang="en-US" sz="1600" dirty="0" smtClean="0"/>
              <a:t> STRING,</a:t>
            </a:r>
          </a:p>
          <a:p>
            <a:pPr marL="0" lvl="1" indent="0">
              <a:buNone/>
            </a:pPr>
            <a:r>
              <a:rPr lang="en-US" sz="1600" dirty="0" smtClean="0"/>
              <a:t> longitude STRING,</a:t>
            </a:r>
          </a:p>
          <a:p>
            <a:pPr marL="0" lvl="1" indent="0">
              <a:buNone/>
            </a:pPr>
            <a:r>
              <a:rPr lang="en-US" sz="1600" dirty="0" smtClean="0"/>
              <a:t> latitude STRING,</a:t>
            </a:r>
          </a:p>
          <a:p>
            <a:pPr marL="0" lvl="1" indent="0">
              <a:buNone/>
            </a:pPr>
            <a:r>
              <a:rPr lang="en-US" sz="1600" dirty="0" smtClean="0"/>
              <a:t> </a:t>
            </a:r>
            <a:r>
              <a:rPr lang="en-US" sz="1600" dirty="0" err="1" smtClean="0"/>
              <a:t>eventKey</a:t>
            </a:r>
            <a:r>
              <a:rPr lang="en-US" sz="1600" dirty="0" smtClean="0"/>
              <a:t> STRING,</a:t>
            </a:r>
          </a:p>
          <a:p>
            <a:pPr marL="0" lvl="1" indent="0">
              <a:buNone/>
            </a:pPr>
            <a:r>
              <a:rPr lang="en-US" sz="1600" dirty="0" smtClean="0"/>
              <a:t> </a:t>
            </a:r>
            <a:r>
              <a:rPr lang="en-US" sz="1600" dirty="0" err="1" smtClean="0"/>
              <a:t>correlationId</a:t>
            </a:r>
            <a:r>
              <a:rPr lang="en-US" sz="1600" dirty="0" smtClean="0"/>
              <a:t> STRING,</a:t>
            </a:r>
          </a:p>
          <a:p>
            <a:pPr marL="0" lvl="1" indent="0">
              <a:buNone/>
            </a:pPr>
            <a:r>
              <a:rPr lang="en-US" sz="1600" dirty="0" smtClean="0"/>
              <a:t> </a:t>
            </a:r>
            <a:r>
              <a:rPr lang="en-US" sz="1600" dirty="0" err="1" smtClean="0"/>
              <a:t>driverName</a:t>
            </a:r>
            <a:r>
              <a:rPr lang="en-US" sz="1600" dirty="0" smtClean="0"/>
              <a:t> STRING,</a:t>
            </a:r>
          </a:p>
          <a:p>
            <a:pPr marL="0" lvl="1" indent="0">
              <a:buNone/>
            </a:pPr>
            <a:r>
              <a:rPr lang="en-US" sz="1600" dirty="0" smtClean="0"/>
              <a:t> </a:t>
            </a:r>
            <a:r>
              <a:rPr lang="en-US" sz="1600" dirty="0" err="1" smtClean="0"/>
              <a:t>routeId</a:t>
            </a:r>
            <a:r>
              <a:rPr lang="en-US" sz="1600" dirty="0" smtClean="0"/>
              <a:t> STRING,</a:t>
            </a:r>
          </a:p>
          <a:p>
            <a:pPr marL="0" lvl="1" indent="0">
              <a:buNone/>
            </a:pPr>
            <a:r>
              <a:rPr lang="en-US" sz="1600" dirty="0" smtClean="0"/>
              <a:t> </a:t>
            </a:r>
            <a:r>
              <a:rPr lang="en-US" sz="1600" dirty="0" err="1" smtClean="0"/>
              <a:t>routeName</a:t>
            </a:r>
            <a:r>
              <a:rPr lang="en-US" sz="1600" dirty="0" smtClean="0"/>
              <a:t> STRING,</a:t>
            </a:r>
          </a:p>
          <a:p>
            <a:pPr marL="0" lvl="1" indent="0">
              <a:buNone/>
            </a:pPr>
            <a:r>
              <a:rPr lang="en-US" sz="1600" dirty="0" smtClean="0"/>
              <a:t> </a:t>
            </a:r>
            <a:r>
              <a:rPr lang="en-US" sz="1600" dirty="0" err="1" smtClean="0"/>
              <a:t>eventDate</a:t>
            </a:r>
            <a:r>
              <a:rPr lang="en-US" sz="1600" dirty="0" smtClean="0"/>
              <a:t> STRING</a:t>
            </a:r>
          </a:p>
          <a:p>
            <a:pPr marL="0" lvl="1" indent="0">
              <a:buNone/>
            </a:pPr>
            <a:r>
              <a:rPr lang="en-US" sz="1600" dirty="0" smtClean="0"/>
              <a:t>)</a:t>
            </a:r>
          </a:p>
          <a:p>
            <a:pPr marL="0" lvl="1" indent="0">
              <a:buNone/>
            </a:pPr>
            <a:r>
              <a:rPr lang="en-US" sz="1600" dirty="0" smtClean="0"/>
              <a:t>ROW FORMAT DELIMITED</a:t>
            </a:r>
          </a:p>
          <a:p>
            <a:pPr marL="0" lvl="1" indent="0">
              <a:buNone/>
            </a:pPr>
            <a:r>
              <a:rPr lang="en-US" sz="1600" dirty="0" smtClean="0"/>
              <a:t>FIELDS TERMINATED BY ','</a:t>
            </a:r>
          </a:p>
          <a:p>
            <a:pPr marL="0" lvl="1" indent="0">
              <a:buNone/>
            </a:pPr>
            <a:r>
              <a:rPr lang="en-US" sz="1600" dirty="0" smtClean="0"/>
              <a:t>STORED AS TEXTFILE</a:t>
            </a:r>
          </a:p>
          <a:p>
            <a:pPr marL="0" lvl="1" indent="0">
              <a:buNone/>
            </a:pPr>
            <a:r>
              <a:rPr lang="en-US" sz="1600" dirty="0" smtClean="0"/>
              <a:t>LOCATION '/user/</a:t>
            </a:r>
            <a:r>
              <a:rPr lang="en-US" sz="1600" dirty="0" err="1" smtClean="0"/>
              <a:t>sreehari</a:t>
            </a:r>
            <a:r>
              <a:rPr lang="en-US" sz="1600" dirty="0" smtClean="0"/>
              <a:t>/</a:t>
            </a:r>
            <a:r>
              <a:rPr lang="en-US" sz="1600" dirty="0" err="1" smtClean="0"/>
              <a:t>truck_ext</a:t>
            </a:r>
            <a:r>
              <a:rPr lang="en-US" sz="1600" dirty="0" smtClean="0"/>
              <a:t>';</a:t>
            </a:r>
          </a:p>
          <a:p>
            <a:pPr marL="0" lvl="1" indent="0">
              <a:buNone/>
            </a:pPr>
            <a:endParaRPr lang="en-US" sz="1600" dirty="0" smtClean="0"/>
          </a:p>
          <a:p>
            <a:pPr marL="0" lvl="1" indent="0">
              <a:buNone/>
            </a:pPr>
            <a:r>
              <a:rPr lang="en-US" sz="1600" dirty="0" smtClean="0"/>
              <a:t>LOAD </a:t>
            </a:r>
            <a:r>
              <a:rPr lang="en-US" sz="1600" dirty="0" smtClean="0"/>
              <a:t>DATA LOCAL INPATH '/home/</a:t>
            </a:r>
            <a:r>
              <a:rPr lang="en-US" sz="1600" dirty="0" err="1" smtClean="0"/>
              <a:t>sreehari</a:t>
            </a:r>
            <a:r>
              <a:rPr lang="en-US" sz="1600" dirty="0" smtClean="0"/>
              <a:t>/data/</a:t>
            </a:r>
            <a:r>
              <a:rPr lang="en-US" sz="1600" dirty="0" err="1" smtClean="0"/>
              <a:t>driver_data</a:t>
            </a:r>
            <a:r>
              <a:rPr lang="en-US" sz="1600" dirty="0" smtClean="0"/>
              <a:t>/driver_datatruck_event_text_partition.csv' INTO TABLE </a:t>
            </a:r>
            <a:r>
              <a:rPr lang="en-US" sz="1600" dirty="0" err="1" smtClean="0"/>
              <a:t>sreehari.truck_events_external</a:t>
            </a:r>
            <a:r>
              <a:rPr lang="en-US" sz="1600" dirty="0" smtClean="0"/>
              <a:t> ;</a:t>
            </a:r>
            <a:endParaRPr lang="en-US" sz="1600"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17</a:t>
            </a:fld>
            <a:endParaRPr lang="en-US" dirty="0"/>
          </a:p>
        </p:txBody>
      </p:sp>
      <p:sp>
        <p:nvSpPr>
          <p:cNvPr id="5" name="TextBox 4"/>
          <p:cNvSpPr txBox="1"/>
          <p:nvPr/>
        </p:nvSpPr>
        <p:spPr>
          <a:xfrm>
            <a:off x="6019800" y="3048000"/>
            <a:ext cx="3886200" cy="1015663"/>
          </a:xfrm>
          <a:prstGeom prst="rect">
            <a:avLst/>
          </a:prstGeom>
          <a:solidFill>
            <a:schemeClr val="bg1">
              <a:lumMod val="85000"/>
            </a:schemeClr>
          </a:solidFill>
        </p:spPr>
        <p:txBody>
          <a:bodyPr wrap="square" rtlCol="0">
            <a:spAutoFit/>
          </a:bodyPr>
          <a:lstStyle/>
          <a:p>
            <a:r>
              <a:rPr lang="en-US" sz="1200" dirty="0"/>
              <a:t>Learn &amp; Discuss</a:t>
            </a:r>
          </a:p>
          <a:p>
            <a:endParaRPr lang="en-US" sz="1200" dirty="0" smtClean="0"/>
          </a:p>
          <a:p>
            <a:pPr marL="285750" indent="-285750">
              <a:buFont typeface="Arial" panose="020B0604020202020204" pitchFamily="34" charset="0"/>
              <a:buChar char="•"/>
            </a:pPr>
            <a:r>
              <a:rPr lang="en-US" sz="1200" dirty="0" smtClean="0"/>
              <a:t>External Table</a:t>
            </a:r>
          </a:p>
          <a:p>
            <a:pPr marL="285750" indent="-285750">
              <a:buFont typeface="Arial" panose="020B0604020202020204" pitchFamily="34" charset="0"/>
              <a:buChar char="•"/>
            </a:pPr>
            <a:r>
              <a:rPr lang="en-US" sz="1200" dirty="0" smtClean="0"/>
              <a:t>Partitioned Key name can not match with any column</a:t>
            </a:r>
          </a:p>
          <a:p>
            <a:pPr marL="285750" indent="-285750">
              <a:buFont typeface="Arial" panose="020B0604020202020204" pitchFamily="34" charset="0"/>
              <a:buChar char="•"/>
            </a:pPr>
            <a:r>
              <a:rPr lang="en-US" sz="1200" dirty="0" smtClean="0"/>
              <a:t>Populate data in appropriate partition</a:t>
            </a:r>
          </a:p>
        </p:txBody>
      </p:sp>
      <p:sp>
        <p:nvSpPr>
          <p:cNvPr id="2" name="TextBox 1"/>
          <p:cNvSpPr txBox="1"/>
          <p:nvPr/>
        </p:nvSpPr>
        <p:spPr>
          <a:xfrm>
            <a:off x="533400" y="76200"/>
            <a:ext cx="8144934" cy="646331"/>
          </a:xfrm>
          <a:prstGeom prst="rect">
            <a:avLst/>
          </a:prstGeom>
          <a:noFill/>
        </p:spPr>
        <p:txBody>
          <a:bodyPr wrap="square" rtlCol="0">
            <a:spAutoFit/>
          </a:bodyPr>
          <a:lstStyle/>
          <a:p>
            <a:r>
              <a:rPr lang="en-US" b="1" dirty="0"/>
              <a:t>Create </a:t>
            </a:r>
            <a:r>
              <a:rPr lang="en-US" b="1" dirty="0" smtClean="0"/>
              <a:t>External Table </a:t>
            </a:r>
            <a:r>
              <a:rPr lang="en-US" b="1" dirty="0"/>
              <a:t>for </a:t>
            </a:r>
            <a:r>
              <a:rPr lang="en-US" b="1" dirty="0" err="1" smtClean="0"/>
              <a:t>truck_events_data</a:t>
            </a:r>
            <a:r>
              <a:rPr lang="en-US" b="1" dirty="0"/>
              <a:t> </a:t>
            </a:r>
            <a:r>
              <a:rPr lang="en-US" b="1" dirty="0" smtClean="0"/>
              <a:t>and load data</a:t>
            </a:r>
            <a:endParaRPr lang="en-US" b="1" dirty="0"/>
          </a:p>
          <a:p>
            <a:endParaRPr lang="en-US" dirty="0"/>
          </a:p>
        </p:txBody>
      </p:sp>
    </p:spTree>
    <p:extLst>
      <p:ext uri="{BB962C8B-B14F-4D97-AF65-F5344CB8AC3E}">
        <p14:creationId xmlns:p14="http://schemas.microsoft.com/office/powerpoint/2010/main" xmlns="" val="8602152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844" y="928670"/>
            <a:ext cx="9372600" cy="5334000"/>
          </a:xfrm>
        </p:spPr>
        <p:txBody>
          <a:bodyPr>
            <a:normAutofit/>
          </a:bodyPr>
          <a:lstStyle/>
          <a:p>
            <a:pPr marL="0" lvl="1" indent="0">
              <a:buNone/>
            </a:pPr>
            <a:r>
              <a:rPr lang="en-US" sz="1600" dirty="0" smtClean="0"/>
              <a:t>INSERT INTO </a:t>
            </a:r>
            <a:r>
              <a:rPr lang="en-US" sz="1600" dirty="0" err="1" smtClean="0"/>
              <a:t>sreehari.truck_events_partitioned</a:t>
            </a:r>
            <a:r>
              <a:rPr lang="en-US" sz="1600" dirty="0" smtClean="0"/>
              <a:t> </a:t>
            </a:r>
            <a:r>
              <a:rPr lang="en-US" sz="1600" dirty="0"/>
              <a:t>PARTITION(</a:t>
            </a:r>
            <a:r>
              <a:rPr lang="en-US" sz="1600" dirty="0" err="1"/>
              <a:t>eventDateKey</a:t>
            </a:r>
            <a:r>
              <a:rPr lang="en-US" sz="1600" dirty="0" smtClean="0"/>
              <a:t>)  SELECT </a:t>
            </a:r>
            <a:r>
              <a:rPr lang="en-US" sz="1600" dirty="0" err="1" smtClean="0"/>
              <a:t>driverId</a:t>
            </a:r>
            <a:r>
              <a:rPr lang="en-US" sz="1600" dirty="0" smtClean="0"/>
              <a:t>, </a:t>
            </a:r>
            <a:r>
              <a:rPr lang="en-US" sz="1600" dirty="0" err="1" smtClean="0"/>
              <a:t>truckId</a:t>
            </a:r>
            <a:r>
              <a:rPr lang="en-US" sz="1600" dirty="0" smtClean="0"/>
              <a:t>, </a:t>
            </a:r>
            <a:r>
              <a:rPr lang="en-US" sz="1600" dirty="0" err="1" smtClean="0"/>
              <a:t>eventTime</a:t>
            </a:r>
            <a:r>
              <a:rPr lang="en-US" sz="1600" dirty="0" smtClean="0"/>
              <a:t>, </a:t>
            </a:r>
            <a:r>
              <a:rPr lang="en-US" sz="1600" dirty="0" err="1" smtClean="0"/>
              <a:t>eventType</a:t>
            </a:r>
            <a:r>
              <a:rPr lang="en-US" sz="1600" dirty="0" smtClean="0"/>
              <a:t>, longitude, latitude, </a:t>
            </a:r>
            <a:r>
              <a:rPr lang="en-US" sz="1600" dirty="0" err="1" smtClean="0"/>
              <a:t>eventKey</a:t>
            </a:r>
            <a:r>
              <a:rPr lang="en-US" sz="1600" dirty="0" smtClean="0"/>
              <a:t>, </a:t>
            </a:r>
            <a:r>
              <a:rPr lang="en-US" sz="1600" dirty="0" err="1" smtClean="0"/>
              <a:t>CorrelationId</a:t>
            </a:r>
            <a:r>
              <a:rPr lang="en-US" sz="1600" dirty="0" smtClean="0"/>
              <a:t>, </a:t>
            </a:r>
            <a:r>
              <a:rPr lang="en-US" sz="1600" dirty="0" err="1" smtClean="0"/>
              <a:t>driverName</a:t>
            </a:r>
            <a:r>
              <a:rPr lang="en-US" sz="1600" dirty="0" smtClean="0"/>
              <a:t>, </a:t>
            </a:r>
            <a:r>
              <a:rPr lang="en-US" sz="1600" dirty="0" err="1" smtClean="0"/>
              <a:t>routeId</a:t>
            </a:r>
            <a:r>
              <a:rPr lang="en-US" sz="1600" dirty="0" smtClean="0"/>
              <a:t>, </a:t>
            </a:r>
            <a:r>
              <a:rPr lang="en-US" sz="1600" dirty="0" err="1" smtClean="0"/>
              <a:t>routeName</a:t>
            </a:r>
            <a:r>
              <a:rPr lang="en-US" sz="1600" dirty="0" smtClean="0"/>
              <a:t>, </a:t>
            </a:r>
            <a:r>
              <a:rPr lang="en-US" sz="1600" dirty="0" err="1" smtClean="0"/>
              <a:t>eventDate</a:t>
            </a:r>
            <a:r>
              <a:rPr lang="en-US" sz="1600" dirty="0"/>
              <a:t>, </a:t>
            </a:r>
            <a:r>
              <a:rPr lang="en-US" sz="1600" dirty="0" err="1" smtClean="0"/>
              <a:t>eventDate</a:t>
            </a:r>
            <a:r>
              <a:rPr lang="en-US" sz="1600" dirty="0" smtClean="0"/>
              <a:t>  FROM </a:t>
            </a:r>
            <a:r>
              <a:rPr lang="en-US" sz="1600" dirty="0" err="1" smtClean="0"/>
              <a:t>sreehari.truck_events_external</a:t>
            </a:r>
            <a:r>
              <a:rPr lang="en-US" sz="1600" dirty="0" smtClean="0"/>
              <a:t>;</a:t>
            </a:r>
          </a:p>
          <a:p>
            <a:pPr marL="0" lvl="1" indent="0">
              <a:buNone/>
            </a:pPr>
            <a:r>
              <a:rPr lang="en-US" sz="1600" dirty="0" err="1" smtClean="0"/>
              <a:t>eventDate</a:t>
            </a:r>
            <a:r>
              <a:rPr lang="en-US" sz="1600" dirty="0" smtClean="0"/>
              <a:t> is 2 time </a:t>
            </a:r>
            <a:endParaRPr lang="en-US" sz="1600" dirty="0"/>
          </a:p>
          <a:p>
            <a:pPr marL="0" lvl="1" indent="0">
              <a:buNone/>
            </a:pPr>
            <a:r>
              <a:rPr lang="en-US" sz="1600" b="1" dirty="0" smtClean="0"/>
              <a:t>Got an Error ? Set dynamic partition to </a:t>
            </a:r>
            <a:r>
              <a:rPr lang="en-US" sz="1600" b="1" dirty="0" err="1" smtClean="0"/>
              <a:t>nonstrict</a:t>
            </a:r>
            <a:r>
              <a:rPr lang="en-US" sz="1600" b="1" dirty="0" smtClean="0"/>
              <a:t> </a:t>
            </a:r>
          </a:p>
          <a:p>
            <a:pPr marL="0" lvl="1" indent="0">
              <a:buNone/>
            </a:pPr>
            <a:r>
              <a:rPr lang="en-US" sz="1600" dirty="0"/>
              <a:t>set </a:t>
            </a:r>
            <a:r>
              <a:rPr lang="en-US" sz="1600" dirty="0" err="1"/>
              <a:t>hive.exec.dynamic.partition.mode</a:t>
            </a:r>
            <a:r>
              <a:rPr lang="en-US" sz="1600" dirty="0"/>
              <a:t>=</a:t>
            </a:r>
            <a:r>
              <a:rPr lang="en-US" sz="1600" dirty="0" err="1"/>
              <a:t>nonstrict</a:t>
            </a:r>
            <a:r>
              <a:rPr lang="en-US" sz="1600" dirty="0" smtClean="0"/>
              <a:t>;</a:t>
            </a:r>
          </a:p>
          <a:p>
            <a:pPr marL="0" lvl="1" indent="0">
              <a:buNone/>
            </a:pPr>
            <a:r>
              <a:rPr lang="en-US" sz="1600" b="1" dirty="0" smtClean="0"/>
              <a:t>Try Now again !</a:t>
            </a:r>
          </a:p>
          <a:p>
            <a:pPr marL="0" lvl="1" indent="0">
              <a:buNone/>
            </a:pPr>
            <a:endParaRPr lang="en-US" sz="1600" b="1" dirty="0" smtClean="0"/>
          </a:p>
          <a:p>
            <a:pPr marL="0" lvl="1" indent="0">
              <a:buNone/>
            </a:pPr>
            <a:r>
              <a:rPr lang="en-US" sz="1600" b="1" dirty="0" smtClean="0"/>
              <a:t>Verify </a:t>
            </a:r>
            <a:r>
              <a:rPr lang="en-US" sz="1600" b="1" dirty="0" err="1" smtClean="0"/>
              <a:t>partitons</a:t>
            </a:r>
            <a:endParaRPr lang="en-US" sz="1600" b="1" dirty="0"/>
          </a:p>
          <a:p>
            <a:pPr marL="0" lvl="1" indent="0">
              <a:buNone/>
            </a:pPr>
            <a:r>
              <a:rPr lang="en-US" sz="1600" dirty="0" smtClean="0"/>
              <a:t>DESCRIBE </a:t>
            </a:r>
            <a:r>
              <a:rPr lang="en-US" sz="1600" dirty="0" err="1" smtClean="0"/>
              <a:t>truck_events_partitioned</a:t>
            </a:r>
            <a:r>
              <a:rPr lang="en-US" sz="1600" dirty="0" smtClean="0"/>
              <a:t>;</a:t>
            </a:r>
          </a:p>
          <a:p>
            <a:pPr marL="0" lvl="1" indent="0">
              <a:buNone/>
            </a:pPr>
            <a:r>
              <a:rPr lang="en-US" sz="1600" dirty="0" smtClean="0"/>
              <a:t>SHOW PARTITIONS </a:t>
            </a:r>
            <a:r>
              <a:rPr lang="en-US" sz="1600" dirty="0" err="1" smtClean="0"/>
              <a:t>sreehari.truck_events_partitioned</a:t>
            </a:r>
            <a:r>
              <a:rPr lang="en-US" sz="1600" dirty="0" smtClean="0"/>
              <a:t>;</a:t>
            </a:r>
          </a:p>
          <a:p>
            <a:pPr marL="0" lvl="1" indent="0">
              <a:buNone/>
            </a:pPr>
            <a:endParaRPr lang="en-US" sz="1600"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18</a:t>
            </a:fld>
            <a:endParaRPr lang="en-US" dirty="0"/>
          </a:p>
        </p:txBody>
      </p:sp>
      <p:sp>
        <p:nvSpPr>
          <p:cNvPr id="5" name="TextBox 4"/>
          <p:cNvSpPr txBox="1"/>
          <p:nvPr/>
        </p:nvSpPr>
        <p:spPr>
          <a:xfrm>
            <a:off x="6019800" y="3048000"/>
            <a:ext cx="3886200" cy="830997"/>
          </a:xfrm>
          <a:prstGeom prst="rect">
            <a:avLst/>
          </a:prstGeom>
          <a:solidFill>
            <a:schemeClr val="bg1">
              <a:lumMod val="85000"/>
            </a:schemeClr>
          </a:solidFill>
        </p:spPr>
        <p:txBody>
          <a:bodyPr wrap="square" rtlCol="0">
            <a:spAutoFit/>
          </a:bodyPr>
          <a:lstStyle/>
          <a:p>
            <a:r>
              <a:rPr lang="en-US" sz="1200" dirty="0"/>
              <a:t>Learn &amp; Discuss</a:t>
            </a:r>
          </a:p>
          <a:p>
            <a:endParaRPr lang="en-US" sz="1200" dirty="0" smtClean="0"/>
          </a:p>
          <a:p>
            <a:pPr marL="285750" indent="-285750">
              <a:buFont typeface="Arial" panose="020B0604020202020204" pitchFamily="34" charset="0"/>
              <a:buChar char="•"/>
            </a:pPr>
            <a:r>
              <a:rPr lang="en-US" sz="1200" dirty="0" smtClean="0"/>
              <a:t>Use of External Table to populate partitioned table</a:t>
            </a:r>
          </a:p>
          <a:p>
            <a:pPr marL="285750" indent="-285750">
              <a:buFont typeface="Arial" panose="020B0604020202020204" pitchFamily="34" charset="0"/>
              <a:buChar char="•"/>
            </a:pPr>
            <a:r>
              <a:rPr lang="en-US" sz="1200" dirty="0" smtClean="0"/>
              <a:t>Load using dynamic partitioning</a:t>
            </a:r>
          </a:p>
        </p:txBody>
      </p:sp>
      <p:sp>
        <p:nvSpPr>
          <p:cNvPr id="2" name="TextBox 1"/>
          <p:cNvSpPr txBox="1"/>
          <p:nvPr/>
        </p:nvSpPr>
        <p:spPr>
          <a:xfrm>
            <a:off x="381000" y="233065"/>
            <a:ext cx="8144934" cy="369332"/>
          </a:xfrm>
          <a:prstGeom prst="rect">
            <a:avLst/>
          </a:prstGeom>
          <a:noFill/>
        </p:spPr>
        <p:txBody>
          <a:bodyPr wrap="square" rtlCol="0">
            <a:spAutoFit/>
          </a:bodyPr>
          <a:lstStyle/>
          <a:p>
            <a:r>
              <a:rPr lang="en-US" b="1" dirty="0" smtClean="0"/>
              <a:t>Load data into Partitioned table. Data should go to appropriate partitions</a:t>
            </a:r>
            <a:endParaRPr lang="en-US" b="1" dirty="0"/>
          </a:p>
        </p:txBody>
      </p:sp>
    </p:spTree>
    <p:extLst>
      <p:ext uri="{BB962C8B-B14F-4D97-AF65-F5344CB8AC3E}">
        <p14:creationId xmlns:p14="http://schemas.microsoft.com/office/powerpoint/2010/main" xmlns="" val="27757916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1</a:t>
            </a:fld>
            <a:endParaRPr lang="en-US" dirty="0"/>
          </a:p>
        </p:txBody>
      </p:sp>
      <p:sp>
        <p:nvSpPr>
          <p:cNvPr id="3" name="Title 2"/>
          <p:cNvSpPr>
            <a:spLocks noGrp="1"/>
          </p:cNvSpPr>
          <p:nvPr>
            <p:ph type="title"/>
          </p:nvPr>
        </p:nvSpPr>
        <p:spPr/>
        <p:txBody>
          <a:bodyPr/>
          <a:lstStyle/>
          <a:p>
            <a:r>
              <a:rPr lang="en-US" dirty="0" smtClean="0"/>
              <a:t>Hive Features </a:t>
            </a:r>
            <a:r>
              <a:rPr dirty="0" smtClean="0"/>
              <a:t>?</a:t>
            </a:r>
            <a:endParaRPr lang="en-US" dirty="0"/>
          </a:p>
        </p:txBody>
      </p:sp>
      <p:sp>
        <p:nvSpPr>
          <p:cNvPr id="4" name="Text Placeholder 3"/>
          <p:cNvSpPr>
            <a:spLocks noGrp="1"/>
          </p:cNvSpPr>
          <p:nvPr>
            <p:ph type="body" sz="quarter" idx="13"/>
          </p:nvPr>
        </p:nvSpPr>
        <p:spPr/>
        <p:txBody>
          <a:bodyPr>
            <a:normAutofit/>
          </a:bodyPr>
          <a:lstStyle/>
          <a:p>
            <a:pPr marL="0" lvl="1" indent="0">
              <a:buNone/>
            </a:pPr>
            <a:r>
              <a:rPr lang="en-US" dirty="0" smtClean="0">
                <a:solidFill>
                  <a:schemeClr val="tx1"/>
                </a:solidFill>
              </a:rPr>
              <a:t>Hive is build at the top of Map Reduce and provides below features</a:t>
            </a:r>
          </a:p>
          <a:p>
            <a:pPr lvl="1"/>
            <a:r>
              <a:rPr lang="en-US" dirty="0" smtClean="0">
                <a:solidFill>
                  <a:schemeClr val="tx1"/>
                </a:solidFill>
              </a:rPr>
              <a:t>Tools </a:t>
            </a:r>
            <a:r>
              <a:rPr lang="en-US" dirty="0">
                <a:solidFill>
                  <a:schemeClr val="tx1"/>
                </a:solidFill>
              </a:rPr>
              <a:t>to enable easy access to data via SQL, thus enabling data warehousing tasks such as extract/transform/load (ETL), reporting, and data </a:t>
            </a:r>
            <a:r>
              <a:rPr lang="en-US" dirty="0" smtClean="0">
                <a:solidFill>
                  <a:schemeClr val="tx1"/>
                </a:solidFill>
              </a:rPr>
              <a:t>analysis.</a:t>
            </a:r>
          </a:p>
          <a:p>
            <a:pPr lvl="1"/>
            <a:r>
              <a:rPr lang="en-US" dirty="0" smtClean="0">
                <a:solidFill>
                  <a:schemeClr val="tx1"/>
                </a:solidFill>
              </a:rPr>
              <a:t>A </a:t>
            </a:r>
            <a:r>
              <a:rPr lang="en-US" dirty="0">
                <a:solidFill>
                  <a:schemeClr val="tx1"/>
                </a:solidFill>
              </a:rPr>
              <a:t>mechanism to impose structure on a variety of data </a:t>
            </a:r>
            <a:r>
              <a:rPr lang="en-US" dirty="0" smtClean="0">
                <a:solidFill>
                  <a:schemeClr val="tx1"/>
                </a:solidFill>
              </a:rPr>
              <a:t>formats</a:t>
            </a:r>
          </a:p>
          <a:p>
            <a:pPr lvl="1"/>
            <a:r>
              <a:rPr lang="en-US" dirty="0" smtClean="0">
                <a:solidFill>
                  <a:schemeClr val="tx1"/>
                </a:solidFill>
              </a:rPr>
              <a:t>Query </a:t>
            </a:r>
            <a:r>
              <a:rPr lang="en-US" dirty="0">
                <a:solidFill>
                  <a:schemeClr val="tx1"/>
                </a:solidFill>
              </a:rPr>
              <a:t>execution </a:t>
            </a:r>
            <a:r>
              <a:rPr lang="en-US" dirty="0" smtClean="0">
                <a:solidFill>
                  <a:schemeClr val="tx1"/>
                </a:solidFill>
              </a:rPr>
              <a:t>via various executions engines like </a:t>
            </a:r>
            <a:r>
              <a:rPr lang="en-US" dirty="0" err="1" smtClean="0">
                <a:solidFill>
                  <a:schemeClr val="tx1"/>
                </a:solidFill>
              </a:rPr>
              <a:t>Tez</a:t>
            </a:r>
            <a:r>
              <a:rPr lang="en-US" dirty="0" smtClean="0">
                <a:solidFill>
                  <a:schemeClr val="tx1"/>
                </a:solidFill>
              </a:rPr>
              <a:t>, Spark and Map Reduce</a:t>
            </a:r>
          </a:p>
          <a:p>
            <a:pPr lvl="1"/>
            <a:r>
              <a:rPr lang="en-US" dirty="0" smtClean="0">
                <a:solidFill>
                  <a:schemeClr val="tx1"/>
                </a:solidFill>
              </a:rPr>
              <a:t>Provides </a:t>
            </a:r>
            <a:r>
              <a:rPr lang="en-US" dirty="0">
                <a:solidFill>
                  <a:schemeClr val="tx1"/>
                </a:solidFill>
              </a:rPr>
              <a:t>standard SQL functionality, including many of the later SQL:2003 and SQL:2011 features for analytics</a:t>
            </a:r>
            <a:r>
              <a:rPr lang="en-US" dirty="0" smtClean="0">
                <a:solidFill>
                  <a:schemeClr val="tx1"/>
                </a:solidFill>
              </a:rPr>
              <a:t>.</a:t>
            </a:r>
          </a:p>
          <a:p>
            <a:pPr lvl="1"/>
            <a:r>
              <a:rPr lang="en-US" dirty="0" smtClean="0">
                <a:solidFill>
                  <a:schemeClr val="tx1"/>
                </a:solidFill>
              </a:rPr>
              <a:t>There is no specific Hive format that data must be stored, but various connectors to read and write Text, CSV data. More connectors can be added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9372600" cy="5334000"/>
          </a:xfrm>
        </p:spPr>
        <p:txBody>
          <a:bodyPr>
            <a:normAutofit/>
          </a:bodyPr>
          <a:lstStyle/>
          <a:p>
            <a:pPr marL="0" lvl="1" indent="0">
              <a:buNone/>
            </a:pPr>
            <a:r>
              <a:rPr lang="en-US" sz="1600" dirty="0" smtClean="0"/>
              <a:t>INSERT INTO </a:t>
            </a:r>
            <a:r>
              <a:rPr lang="en-US" sz="1600" dirty="0" err="1" smtClean="0"/>
              <a:t>truck_events_partitioned</a:t>
            </a:r>
            <a:r>
              <a:rPr lang="en-US" sz="1600" dirty="0" smtClean="0"/>
              <a:t> </a:t>
            </a:r>
            <a:r>
              <a:rPr lang="en-US" sz="1600" dirty="0"/>
              <a:t>PARTITION(</a:t>
            </a:r>
            <a:r>
              <a:rPr lang="en-US" sz="1600" dirty="0" err="1"/>
              <a:t>eventDateKey</a:t>
            </a:r>
            <a:r>
              <a:rPr lang="en-US" sz="1600" dirty="0" smtClean="0"/>
              <a:t>)  SELECT </a:t>
            </a:r>
            <a:r>
              <a:rPr lang="en-US" sz="1600" dirty="0" err="1" smtClean="0"/>
              <a:t>driverId</a:t>
            </a:r>
            <a:r>
              <a:rPr lang="en-US" sz="1600" dirty="0" smtClean="0"/>
              <a:t>, </a:t>
            </a:r>
            <a:r>
              <a:rPr lang="en-US" sz="1600" dirty="0" err="1" smtClean="0"/>
              <a:t>truckId</a:t>
            </a:r>
            <a:r>
              <a:rPr lang="en-US" sz="1600" dirty="0" smtClean="0"/>
              <a:t>, </a:t>
            </a:r>
            <a:r>
              <a:rPr lang="en-US" sz="1600" dirty="0" err="1" smtClean="0"/>
              <a:t>eventTime</a:t>
            </a:r>
            <a:r>
              <a:rPr lang="en-US" sz="1600" dirty="0" smtClean="0"/>
              <a:t>, </a:t>
            </a:r>
            <a:r>
              <a:rPr lang="en-US" sz="1600" dirty="0" err="1" smtClean="0"/>
              <a:t>eventType</a:t>
            </a:r>
            <a:r>
              <a:rPr lang="en-US" sz="1600" dirty="0" smtClean="0"/>
              <a:t>, longitude, latitude, </a:t>
            </a:r>
            <a:r>
              <a:rPr lang="en-US" sz="1600" dirty="0" err="1" smtClean="0"/>
              <a:t>eventKey</a:t>
            </a:r>
            <a:r>
              <a:rPr lang="en-US" sz="1600" dirty="0" smtClean="0"/>
              <a:t>, </a:t>
            </a:r>
            <a:r>
              <a:rPr lang="en-US" sz="1600" dirty="0" err="1" smtClean="0"/>
              <a:t>CorrelationId</a:t>
            </a:r>
            <a:r>
              <a:rPr lang="en-US" sz="1600" dirty="0" smtClean="0"/>
              <a:t>, </a:t>
            </a:r>
            <a:r>
              <a:rPr lang="en-US" sz="1600" dirty="0" err="1" smtClean="0"/>
              <a:t>driverName</a:t>
            </a:r>
            <a:r>
              <a:rPr lang="en-US" sz="1600" dirty="0" smtClean="0"/>
              <a:t>, </a:t>
            </a:r>
            <a:r>
              <a:rPr lang="en-US" sz="1600" dirty="0" err="1" smtClean="0"/>
              <a:t>routeId</a:t>
            </a:r>
            <a:r>
              <a:rPr lang="en-US" sz="1600" dirty="0" smtClean="0"/>
              <a:t>, </a:t>
            </a:r>
            <a:r>
              <a:rPr lang="en-US" sz="1600" dirty="0" err="1" smtClean="0"/>
              <a:t>routeName</a:t>
            </a:r>
            <a:r>
              <a:rPr lang="en-US" sz="1600" dirty="0" smtClean="0"/>
              <a:t>, </a:t>
            </a:r>
            <a:r>
              <a:rPr lang="en-US" sz="1600" dirty="0" err="1" smtClean="0"/>
              <a:t>eventDate</a:t>
            </a:r>
            <a:r>
              <a:rPr lang="en-US" sz="1600" dirty="0"/>
              <a:t>, </a:t>
            </a:r>
            <a:r>
              <a:rPr lang="en-US" sz="1600" dirty="0" err="1" smtClean="0"/>
              <a:t>eventDate</a:t>
            </a:r>
            <a:r>
              <a:rPr lang="en-US" sz="1600" dirty="0" smtClean="0"/>
              <a:t>  FROM </a:t>
            </a:r>
            <a:r>
              <a:rPr lang="en-US" sz="1600" dirty="0" err="1" smtClean="0"/>
              <a:t>truck_events_external</a:t>
            </a:r>
            <a:r>
              <a:rPr lang="en-US" sz="1600" dirty="0" smtClean="0"/>
              <a:t>;</a:t>
            </a:r>
          </a:p>
          <a:p>
            <a:pPr marL="0" lvl="1" indent="0">
              <a:buNone/>
            </a:pPr>
            <a:endParaRPr lang="en-US" sz="1600" dirty="0"/>
          </a:p>
          <a:p>
            <a:pPr marL="0" lvl="1" indent="0">
              <a:buNone/>
            </a:pPr>
            <a:r>
              <a:rPr lang="en-US" sz="1600" b="1" dirty="0" smtClean="0"/>
              <a:t>Got an Error ? Set dynamic partition to </a:t>
            </a:r>
            <a:r>
              <a:rPr lang="en-US" sz="1600" b="1" dirty="0" err="1" smtClean="0"/>
              <a:t>nonstrict</a:t>
            </a:r>
            <a:r>
              <a:rPr lang="en-US" sz="1600" b="1" dirty="0" smtClean="0"/>
              <a:t> </a:t>
            </a:r>
          </a:p>
          <a:p>
            <a:pPr marL="0" lvl="1" indent="0">
              <a:buNone/>
            </a:pPr>
            <a:r>
              <a:rPr lang="en-US" sz="1600" dirty="0"/>
              <a:t>set </a:t>
            </a:r>
            <a:r>
              <a:rPr lang="en-US" sz="1600" dirty="0" err="1"/>
              <a:t>hive.exec.dynamic.partition.mode</a:t>
            </a:r>
            <a:r>
              <a:rPr lang="en-US" sz="1600" dirty="0"/>
              <a:t>=</a:t>
            </a:r>
            <a:r>
              <a:rPr lang="en-US" sz="1600" dirty="0" err="1"/>
              <a:t>nonstrict</a:t>
            </a:r>
            <a:r>
              <a:rPr lang="en-US" sz="1600" dirty="0" smtClean="0"/>
              <a:t>;</a:t>
            </a:r>
          </a:p>
          <a:p>
            <a:pPr marL="0" lvl="1" indent="0">
              <a:buNone/>
            </a:pPr>
            <a:r>
              <a:rPr lang="en-US" sz="1600" b="1" dirty="0" smtClean="0"/>
              <a:t>Try Now again !</a:t>
            </a:r>
          </a:p>
          <a:p>
            <a:pPr marL="0" lvl="1" indent="0">
              <a:buNone/>
            </a:pPr>
            <a:endParaRPr lang="en-US" sz="1600" b="1" dirty="0" smtClean="0"/>
          </a:p>
          <a:p>
            <a:pPr marL="0" lvl="1" indent="0">
              <a:buNone/>
            </a:pPr>
            <a:r>
              <a:rPr lang="en-US" sz="1600" b="1" dirty="0" smtClean="0"/>
              <a:t>Verify </a:t>
            </a:r>
            <a:r>
              <a:rPr lang="en-US" sz="1600" b="1" dirty="0" err="1" smtClean="0"/>
              <a:t>partitons</a:t>
            </a:r>
            <a:endParaRPr lang="en-US" sz="1600" b="1" dirty="0"/>
          </a:p>
          <a:p>
            <a:pPr marL="0" lvl="1" indent="0">
              <a:buNone/>
            </a:pPr>
            <a:r>
              <a:rPr lang="en-US" sz="1600" dirty="0" smtClean="0"/>
              <a:t>DESCRIBE </a:t>
            </a:r>
            <a:r>
              <a:rPr lang="en-US" sz="1600" dirty="0" err="1" smtClean="0"/>
              <a:t>truck_events_partitioned</a:t>
            </a:r>
            <a:r>
              <a:rPr lang="en-US" sz="1600" dirty="0" smtClean="0"/>
              <a:t>;</a:t>
            </a:r>
          </a:p>
          <a:p>
            <a:pPr marL="0" lvl="1" indent="0">
              <a:buNone/>
            </a:pPr>
            <a:r>
              <a:rPr lang="en-US" sz="1600" dirty="0" smtClean="0"/>
              <a:t>SHOW PARTITIONS </a:t>
            </a:r>
            <a:r>
              <a:rPr lang="en-US" sz="1600" dirty="0" err="1" smtClean="0"/>
              <a:t>truck_events_partitioned</a:t>
            </a:r>
            <a:r>
              <a:rPr lang="en-US" sz="1600" dirty="0"/>
              <a:t>;</a:t>
            </a:r>
          </a:p>
          <a:p>
            <a:pPr marL="0" lvl="1" indent="0">
              <a:buNone/>
            </a:pPr>
            <a:endParaRPr lang="en-US" sz="1600"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19</a:t>
            </a:fld>
            <a:endParaRPr lang="en-US" dirty="0"/>
          </a:p>
        </p:txBody>
      </p:sp>
      <p:sp>
        <p:nvSpPr>
          <p:cNvPr id="5" name="TextBox 4"/>
          <p:cNvSpPr txBox="1"/>
          <p:nvPr/>
        </p:nvSpPr>
        <p:spPr>
          <a:xfrm>
            <a:off x="6019800" y="3048000"/>
            <a:ext cx="3886200" cy="830997"/>
          </a:xfrm>
          <a:prstGeom prst="rect">
            <a:avLst/>
          </a:prstGeom>
          <a:solidFill>
            <a:schemeClr val="bg1">
              <a:lumMod val="85000"/>
            </a:schemeClr>
          </a:solidFill>
        </p:spPr>
        <p:txBody>
          <a:bodyPr wrap="square" rtlCol="0">
            <a:spAutoFit/>
          </a:bodyPr>
          <a:lstStyle/>
          <a:p>
            <a:r>
              <a:rPr lang="en-US" sz="1200" dirty="0"/>
              <a:t>Learn &amp; Discuss</a:t>
            </a:r>
          </a:p>
          <a:p>
            <a:endParaRPr lang="en-US" sz="1200" dirty="0" smtClean="0"/>
          </a:p>
          <a:p>
            <a:pPr marL="285750" indent="-285750">
              <a:buFont typeface="Arial" panose="020B0604020202020204" pitchFamily="34" charset="0"/>
              <a:buChar char="•"/>
            </a:pPr>
            <a:r>
              <a:rPr lang="en-US" sz="1200" dirty="0" smtClean="0"/>
              <a:t>Use of External Table to populate partitioned table</a:t>
            </a:r>
          </a:p>
          <a:p>
            <a:pPr marL="285750" indent="-285750">
              <a:buFont typeface="Arial" panose="020B0604020202020204" pitchFamily="34" charset="0"/>
              <a:buChar char="•"/>
            </a:pPr>
            <a:r>
              <a:rPr lang="en-US" sz="1200" dirty="0" smtClean="0"/>
              <a:t>Load using dynamic partitioning</a:t>
            </a:r>
          </a:p>
        </p:txBody>
      </p:sp>
      <p:sp>
        <p:nvSpPr>
          <p:cNvPr id="2" name="TextBox 1"/>
          <p:cNvSpPr txBox="1"/>
          <p:nvPr/>
        </p:nvSpPr>
        <p:spPr>
          <a:xfrm>
            <a:off x="381000" y="233065"/>
            <a:ext cx="8144934" cy="369332"/>
          </a:xfrm>
          <a:prstGeom prst="rect">
            <a:avLst/>
          </a:prstGeom>
          <a:noFill/>
        </p:spPr>
        <p:txBody>
          <a:bodyPr wrap="square" rtlCol="0">
            <a:spAutoFit/>
          </a:bodyPr>
          <a:lstStyle/>
          <a:p>
            <a:r>
              <a:rPr lang="en-US" b="1" dirty="0" smtClean="0"/>
              <a:t>Create Index on Existing Table</a:t>
            </a:r>
            <a:endParaRPr lang="en-US" b="1" dirty="0"/>
          </a:p>
        </p:txBody>
      </p:sp>
    </p:spTree>
    <p:extLst>
      <p:ext uri="{BB962C8B-B14F-4D97-AF65-F5344CB8AC3E}">
        <p14:creationId xmlns:p14="http://schemas.microsoft.com/office/powerpoint/2010/main" xmlns="" val="30813558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Configuring hive on vm(hive-site.xml)</a:t>
            </a:r>
            <a:endParaRPr lang="en-US" dirty="0"/>
          </a:p>
        </p:txBody>
      </p:sp>
      <p:sp>
        <p:nvSpPr>
          <p:cNvPr id="3" name="Slide Number Placeholder 2"/>
          <p:cNvSpPr>
            <a:spLocks noGrp="1"/>
          </p:cNvSpPr>
          <p:nvPr>
            <p:ph type="sldNum" sz="quarter" idx="12"/>
          </p:nvPr>
        </p:nvSpPr>
        <p:spPr/>
        <p:txBody>
          <a:bodyPr/>
          <a:lstStyle/>
          <a:p>
            <a:fld id="{5A0614AE-7DA6-4443-9A06-FA7BD7CD666D}" type="slidenum">
              <a:rPr lang="en-US" smtClean="0"/>
              <a:pPr/>
              <a:t>20</a:t>
            </a:fld>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399" y="1092200"/>
            <a:ext cx="8943975" cy="511701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HealthCheck</a:t>
            </a:r>
            <a:endParaRPr lang="en-US" dirty="0"/>
          </a:p>
        </p:txBody>
      </p:sp>
      <p:sp>
        <p:nvSpPr>
          <p:cNvPr id="4" name="Content Placeholder 3"/>
          <p:cNvSpPr>
            <a:spLocks noGrp="1"/>
          </p:cNvSpPr>
          <p:nvPr>
            <p:ph idx="1"/>
          </p:nvPr>
        </p:nvSpPr>
        <p:spPr/>
        <p:txBody>
          <a:bodyPr>
            <a:normAutofit/>
          </a:bodyPr>
          <a:lstStyle/>
          <a:p>
            <a:pPr lvl="1"/>
            <a:r>
              <a:rPr lang="en-US" sz="1600" dirty="0" smtClean="0"/>
              <a:t>After configuring hive, type command show tables; if you get output without any error, hive is configured properly.</a:t>
            </a:r>
          </a:p>
          <a:p>
            <a:pPr lvl="1"/>
            <a:r>
              <a:rPr lang="en-US" sz="1600" dirty="0" smtClean="0"/>
              <a:t>The logs of hive for debugging can be checked at /tmp/{username}/hive.log. If you did sudo hive with root the logs will be at /tmp/root/hive.log otherwise /tmp/cloudera/hive.log.</a:t>
            </a:r>
          </a:p>
        </p:txBody>
      </p:sp>
      <p:sp>
        <p:nvSpPr>
          <p:cNvPr id="3" name="Slide Number Placeholder 2"/>
          <p:cNvSpPr>
            <a:spLocks noGrp="1"/>
          </p:cNvSpPr>
          <p:nvPr>
            <p:ph type="sldNum" sz="quarter" idx="12"/>
          </p:nvPr>
        </p:nvSpPr>
        <p:spPr/>
        <p:txBody>
          <a:bodyPr/>
          <a:lstStyle/>
          <a:p>
            <a:fld id="{5A0614AE-7DA6-4443-9A06-FA7BD7CD666D}" type="slidenum">
              <a:rPr lang="en-US" smtClean="0"/>
              <a:pPr/>
              <a:t>21</a:t>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Data types</a:t>
            </a:r>
            <a:endParaRPr lang="en-US" dirty="0"/>
          </a:p>
        </p:txBody>
      </p:sp>
      <p:sp>
        <p:nvSpPr>
          <p:cNvPr id="4" name="Content Placeholder 3"/>
          <p:cNvSpPr>
            <a:spLocks noGrp="1"/>
          </p:cNvSpPr>
          <p:nvPr>
            <p:ph idx="1"/>
          </p:nvPr>
        </p:nvSpPr>
        <p:spPr>
          <a:xfrm>
            <a:off x="533400" y="914400"/>
            <a:ext cx="8382000" cy="5219700"/>
          </a:xfrm>
        </p:spPr>
        <p:txBody>
          <a:bodyPr>
            <a:normAutofit fontScale="92500" lnSpcReduction="10000"/>
          </a:bodyPr>
          <a:lstStyle/>
          <a:p>
            <a:pPr marL="0" lvl="1" indent="0">
              <a:buNone/>
            </a:pPr>
            <a:r>
              <a:rPr lang="en-US" sz="1600" b="1" dirty="0"/>
              <a:t>Numeric Types</a:t>
            </a:r>
          </a:p>
          <a:p>
            <a:pPr marL="238125" lvl="2" indent="0">
              <a:buNone/>
            </a:pPr>
            <a:r>
              <a:rPr lang="en-US" sz="1400" dirty="0" smtClean="0"/>
              <a:t>TINYINT </a:t>
            </a:r>
            <a:r>
              <a:rPr lang="en-US" sz="1400" dirty="0"/>
              <a:t>(1-byte signed integer</a:t>
            </a:r>
            <a:r>
              <a:rPr lang="en-US" sz="1400" dirty="0" smtClean="0"/>
              <a:t>, -</a:t>
            </a:r>
            <a:r>
              <a:rPr lang="en-US" sz="1400" dirty="0"/>
              <a:t>128 to 127)</a:t>
            </a:r>
          </a:p>
          <a:p>
            <a:pPr marL="238125" lvl="2" indent="0">
              <a:buNone/>
            </a:pPr>
            <a:r>
              <a:rPr lang="en-US" sz="1400" dirty="0" smtClean="0"/>
              <a:t>SMALLINT </a:t>
            </a:r>
            <a:r>
              <a:rPr lang="en-US" sz="1400" dirty="0"/>
              <a:t>(2-byte signed integer, from -32,768 to 32,767)</a:t>
            </a:r>
          </a:p>
          <a:p>
            <a:pPr marL="238125" lvl="2" indent="0">
              <a:buNone/>
            </a:pPr>
            <a:r>
              <a:rPr lang="en-US" sz="1400" dirty="0" smtClean="0"/>
              <a:t>INT/INTEGER </a:t>
            </a:r>
            <a:r>
              <a:rPr lang="en-US" sz="1400" dirty="0"/>
              <a:t>(4-byte signed integer, from -2,147,483,648 to 2,147,483,647)</a:t>
            </a:r>
          </a:p>
          <a:p>
            <a:pPr marL="238125" lvl="2" indent="0">
              <a:buNone/>
            </a:pPr>
            <a:r>
              <a:rPr lang="en-US" sz="1400" dirty="0" smtClean="0"/>
              <a:t>BIGINT </a:t>
            </a:r>
            <a:r>
              <a:rPr lang="en-US" sz="1400" dirty="0"/>
              <a:t>(8-byte signed integer, from -9,223,372,036,854,775,808 to 9,223,372,036,854,775,807)</a:t>
            </a:r>
          </a:p>
          <a:p>
            <a:pPr marL="238125" lvl="2" indent="0">
              <a:buNone/>
            </a:pPr>
            <a:r>
              <a:rPr lang="en-US" sz="1400" dirty="0" smtClean="0"/>
              <a:t>FLOAT </a:t>
            </a:r>
            <a:r>
              <a:rPr lang="en-US" sz="1400" dirty="0"/>
              <a:t>(4-byte single precision floating point number)</a:t>
            </a:r>
          </a:p>
          <a:p>
            <a:pPr marL="238125" lvl="2" indent="0">
              <a:buNone/>
            </a:pPr>
            <a:r>
              <a:rPr lang="en-US" sz="1400" dirty="0" smtClean="0"/>
              <a:t>DOUBLE </a:t>
            </a:r>
            <a:r>
              <a:rPr lang="en-US" sz="1400" dirty="0"/>
              <a:t>(8-byte double precision floating point number)</a:t>
            </a:r>
          </a:p>
          <a:p>
            <a:pPr marL="238125" lvl="2" indent="0">
              <a:buNone/>
            </a:pPr>
            <a:r>
              <a:rPr lang="en-US" sz="1400" dirty="0" smtClean="0"/>
              <a:t>DOUBLE </a:t>
            </a:r>
            <a:r>
              <a:rPr lang="en-US" sz="1400" dirty="0"/>
              <a:t>PRECISION (alias for DOUBLE, only available starting with Hive 2.2.0)</a:t>
            </a:r>
          </a:p>
          <a:p>
            <a:pPr marL="238125" lvl="2" indent="0">
              <a:buNone/>
            </a:pPr>
            <a:r>
              <a:rPr lang="en-US" sz="1400" dirty="0" smtClean="0"/>
              <a:t>DECIMAL</a:t>
            </a:r>
            <a:endParaRPr lang="en-US" sz="1400" dirty="0"/>
          </a:p>
          <a:p>
            <a:pPr marL="0" lvl="1" indent="0">
              <a:buNone/>
            </a:pPr>
            <a:endParaRPr lang="en-US" sz="1600" b="1" dirty="0" smtClean="0"/>
          </a:p>
          <a:p>
            <a:pPr marL="0" lvl="1" indent="0">
              <a:buNone/>
            </a:pPr>
            <a:r>
              <a:rPr lang="en-US" sz="1600" b="1" dirty="0" smtClean="0"/>
              <a:t>Date/Time Types</a:t>
            </a:r>
          </a:p>
          <a:p>
            <a:pPr marL="0" lvl="1" indent="0">
              <a:buNone/>
            </a:pPr>
            <a:r>
              <a:rPr lang="en-US" sz="1600" b="1" dirty="0" smtClean="0"/>
              <a:t>    </a:t>
            </a:r>
            <a:r>
              <a:rPr lang="en-US" sz="1600" dirty="0" smtClean="0"/>
              <a:t>TIMESTAMP </a:t>
            </a:r>
            <a:r>
              <a:rPr lang="en-US" sz="1600" dirty="0"/>
              <a:t>(Note: Only available starting with Hive 0.8.0)</a:t>
            </a:r>
          </a:p>
          <a:p>
            <a:pPr marL="0" lvl="1" indent="0">
              <a:buNone/>
            </a:pPr>
            <a:r>
              <a:rPr lang="en-US" sz="1600" dirty="0" smtClean="0"/>
              <a:t>    DATE </a:t>
            </a:r>
            <a:r>
              <a:rPr lang="en-US" sz="1600" dirty="0"/>
              <a:t>(Note: Only available starting with Hive 0.12.0)</a:t>
            </a:r>
          </a:p>
          <a:p>
            <a:pPr marL="0" lvl="1" indent="0">
              <a:buNone/>
            </a:pPr>
            <a:r>
              <a:rPr lang="en-US" sz="1600" dirty="0" smtClean="0"/>
              <a:t>    INTERVAL </a:t>
            </a:r>
            <a:r>
              <a:rPr lang="en-US" sz="1600" dirty="0"/>
              <a:t>(Note: Only available starting with Hive 1.2.0</a:t>
            </a:r>
            <a:r>
              <a:rPr lang="en-US" sz="1600" dirty="0" smtClean="0"/>
              <a:t>)</a:t>
            </a:r>
          </a:p>
          <a:p>
            <a:pPr marL="0" lvl="1" indent="0">
              <a:buNone/>
            </a:pPr>
            <a:endParaRPr lang="en-US" sz="1600" dirty="0" smtClean="0"/>
          </a:p>
          <a:p>
            <a:pPr marL="0" lvl="1" indent="0">
              <a:buNone/>
            </a:pPr>
            <a:r>
              <a:rPr lang="en-US" sz="1600" b="1" dirty="0"/>
              <a:t>Misc. Types</a:t>
            </a:r>
          </a:p>
          <a:p>
            <a:pPr marL="0" lvl="1" indent="0">
              <a:buNone/>
            </a:pPr>
            <a:r>
              <a:rPr lang="en-US" sz="1600" dirty="0" smtClean="0"/>
              <a:t>    BOOLEAN</a:t>
            </a:r>
            <a:endParaRPr lang="en-US" sz="1600" dirty="0"/>
          </a:p>
          <a:p>
            <a:pPr marL="0" lvl="1" indent="0">
              <a:buNone/>
            </a:pPr>
            <a:r>
              <a:rPr lang="en-US" sz="1600" dirty="0" smtClean="0"/>
              <a:t>    BINARY </a:t>
            </a:r>
            <a:r>
              <a:rPr lang="en-US" sz="1600" dirty="0"/>
              <a:t>(Note: Only available starting with Hive 0.8.0</a:t>
            </a:r>
            <a:r>
              <a:rPr lang="en-US" sz="1600" dirty="0" smtClean="0"/>
              <a:t>)</a:t>
            </a:r>
          </a:p>
          <a:p>
            <a:pPr marL="0" lvl="1" indent="0">
              <a:buNone/>
            </a:pPr>
            <a:endParaRPr lang="en-US" sz="1600" dirty="0"/>
          </a:p>
        </p:txBody>
      </p:sp>
      <p:sp>
        <p:nvSpPr>
          <p:cNvPr id="3" name="Slide Number Placeholder 2"/>
          <p:cNvSpPr>
            <a:spLocks noGrp="1"/>
          </p:cNvSpPr>
          <p:nvPr>
            <p:ph type="sldNum" sz="quarter" idx="12"/>
          </p:nvPr>
        </p:nvSpPr>
        <p:spPr/>
        <p:txBody>
          <a:bodyPr/>
          <a:lstStyle/>
          <a:p>
            <a:fld id="{5A0614AE-7DA6-4443-9A06-FA7BD7CD666D}" type="slidenum">
              <a:rPr lang="en-US" smtClean="0"/>
              <a:pPr/>
              <a:t>22</a:t>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533400" y="1092200"/>
            <a:ext cx="9220200" cy="5041900"/>
          </a:xfrm>
        </p:spPr>
        <p:txBody>
          <a:bodyPr>
            <a:normAutofit/>
          </a:bodyPr>
          <a:lstStyle/>
          <a:p>
            <a:pPr marL="0" lvl="1" indent="0">
              <a:buNone/>
            </a:pPr>
            <a:r>
              <a:rPr lang="en-US" sz="1600" b="1" dirty="0"/>
              <a:t>String Types</a:t>
            </a:r>
          </a:p>
          <a:p>
            <a:pPr marL="0" lvl="1" indent="0">
              <a:buNone/>
            </a:pPr>
            <a:r>
              <a:rPr lang="en-US" sz="1600" b="1" dirty="0" smtClean="0"/>
              <a:t>    </a:t>
            </a:r>
            <a:r>
              <a:rPr lang="en-US" sz="1600" dirty="0" smtClean="0"/>
              <a:t>STRING</a:t>
            </a:r>
            <a:endParaRPr lang="en-US" sz="1600" dirty="0"/>
          </a:p>
          <a:p>
            <a:pPr marL="0" lvl="1" indent="0">
              <a:buNone/>
            </a:pPr>
            <a:r>
              <a:rPr lang="en-US" sz="1600" dirty="0" smtClean="0"/>
              <a:t>    VARCHAR </a:t>
            </a:r>
            <a:r>
              <a:rPr lang="en-US" sz="1600" dirty="0"/>
              <a:t>(Note: Only available starting with Hive 0.12.0)</a:t>
            </a:r>
          </a:p>
          <a:p>
            <a:pPr marL="0" lvl="1" indent="0">
              <a:buNone/>
            </a:pPr>
            <a:r>
              <a:rPr lang="en-US" sz="1600" dirty="0" smtClean="0"/>
              <a:t>    CHAR </a:t>
            </a:r>
            <a:r>
              <a:rPr lang="en-US" sz="1600" dirty="0"/>
              <a:t>(Note: Only available starting with Hive 0.13.0</a:t>
            </a:r>
            <a:r>
              <a:rPr lang="en-US" sz="1600" dirty="0" smtClean="0"/>
              <a:t>)</a:t>
            </a:r>
          </a:p>
          <a:p>
            <a:pPr marL="0" lvl="1" indent="0">
              <a:buNone/>
            </a:pPr>
            <a:endParaRPr lang="en-US" sz="1600" dirty="0"/>
          </a:p>
          <a:p>
            <a:pPr marL="0" lvl="1" indent="0">
              <a:buNone/>
            </a:pPr>
            <a:r>
              <a:rPr lang="en-US" sz="1600" b="1" dirty="0" smtClean="0"/>
              <a:t>Complex </a:t>
            </a:r>
            <a:r>
              <a:rPr lang="en-US" sz="1600" b="1" dirty="0"/>
              <a:t>Types</a:t>
            </a:r>
          </a:p>
          <a:p>
            <a:pPr marL="0" lvl="1" indent="0">
              <a:buNone/>
            </a:pPr>
            <a:r>
              <a:rPr lang="en-US" sz="1600" b="1" dirty="0" smtClean="0"/>
              <a:t>    arrays</a:t>
            </a:r>
            <a:r>
              <a:rPr lang="en-US" sz="1600" dirty="0"/>
              <a:t>: ARRAY&lt;</a:t>
            </a:r>
            <a:r>
              <a:rPr lang="en-US" sz="1600" dirty="0" err="1"/>
              <a:t>data_type</a:t>
            </a:r>
            <a:r>
              <a:rPr lang="en-US" sz="1600" dirty="0"/>
              <a:t>&gt; </a:t>
            </a:r>
            <a:endParaRPr lang="en-US" sz="1600" dirty="0" smtClean="0"/>
          </a:p>
          <a:p>
            <a:pPr marL="0" lvl="1" indent="0">
              <a:buNone/>
            </a:pPr>
            <a:r>
              <a:rPr lang="en-US" sz="1600" dirty="0"/>
              <a:t>	</a:t>
            </a:r>
            <a:r>
              <a:rPr lang="en-US" sz="1600" dirty="0" smtClean="0"/>
              <a:t>(Note: </a:t>
            </a:r>
            <a:r>
              <a:rPr lang="en-US" sz="1600" dirty="0"/>
              <a:t>negative values and non-constant expressions are allowed as of Hive 0.14.)</a:t>
            </a:r>
          </a:p>
          <a:p>
            <a:pPr marL="0" lvl="1" indent="0">
              <a:buNone/>
            </a:pPr>
            <a:r>
              <a:rPr lang="en-US" sz="1600" dirty="0" smtClean="0"/>
              <a:t>    </a:t>
            </a:r>
            <a:r>
              <a:rPr lang="en-US" sz="1600" b="1" dirty="0" smtClean="0"/>
              <a:t>maps</a:t>
            </a:r>
            <a:r>
              <a:rPr lang="en-US" sz="1600" dirty="0"/>
              <a:t>: MAP&lt;</a:t>
            </a:r>
            <a:r>
              <a:rPr lang="en-US" sz="1600" dirty="0" err="1"/>
              <a:t>primitive_type</a:t>
            </a:r>
            <a:r>
              <a:rPr lang="en-US" sz="1600" dirty="0"/>
              <a:t>, </a:t>
            </a:r>
            <a:r>
              <a:rPr lang="en-US" sz="1600" dirty="0" err="1"/>
              <a:t>data_type</a:t>
            </a:r>
            <a:r>
              <a:rPr lang="en-US" sz="1600" dirty="0"/>
              <a:t>&gt; </a:t>
            </a:r>
            <a:endParaRPr lang="en-US" sz="1600" dirty="0" smtClean="0"/>
          </a:p>
          <a:p>
            <a:pPr marL="0" lvl="1" indent="0">
              <a:buNone/>
            </a:pPr>
            <a:r>
              <a:rPr lang="en-US" sz="1600" dirty="0"/>
              <a:t> </a:t>
            </a:r>
            <a:r>
              <a:rPr lang="en-US" sz="1600" dirty="0" smtClean="0"/>
              <a:t>       	(</a:t>
            </a:r>
            <a:r>
              <a:rPr lang="en-US" sz="1600" dirty="0"/>
              <a:t>Note: negative values and non-constant expressions are allowed as of Hive 0.14.)</a:t>
            </a:r>
          </a:p>
          <a:p>
            <a:pPr marL="0" lvl="1" indent="0">
              <a:buNone/>
            </a:pPr>
            <a:r>
              <a:rPr lang="en-US" sz="1600" dirty="0" smtClean="0"/>
              <a:t>    </a:t>
            </a:r>
            <a:r>
              <a:rPr lang="en-US" sz="1600" b="1" dirty="0" err="1" smtClean="0"/>
              <a:t>structs</a:t>
            </a:r>
            <a:r>
              <a:rPr lang="en-US" sz="1600" dirty="0"/>
              <a:t>: STRUCT&lt;</a:t>
            </a:r>
            <a:r>
              <a:rPr lang="en-US" sz="1600" dirty="0" err="1"/>
              <a:t>col_name</a:t>
            </a:r>
            <a:r>
              <a:rPr lang="en-US" sz="1600" dirty="0"/>
              <a:t> : </a:t>
            </a:r>
            <a:r>
              <a:rPr lang="en-US" sz="1600" dirty="0" err="1"/>
              <a:t>data_type</a:t>
            </a:r>
            <a:r>
              <a:rPr lang="en-US" sz="1600" dirty="0"/>
              <a:t> [COMMENT </a:t>
            </a:r>
            <a:r>
              <a:rPr lang="en-US" sz="1600" dirty="0" err="1"/>
              <a:t>col_comment</a:t>
            </a:r>
            <a:r>
              <a:rPr lang="en-US" sz="1600" dirty="0"/>
              <a:t>], ...&gt;</a:t>
            </a:r>
          </a:p>
          <a:p>
            <a:pPr marL="0" lvl="1" indent="0">
              <a:buNone/>
            </a:pPr>
            <a:r>
              <a:rPr lang="en-US" sz="1600" dirty="0" smtClean="0"/>
              <a:t>    </a:t>
            </a:r>
            <a:r>
              <a:rPr lang="en-US" sz="1600" b="1" dirty="0" smtClean="0"/>
              <a:t>union</a:t>
            </a:r>
            <a:r>
              <a:rPr lang="en-US" sz="1600" dirty="0"/>
              <a:t>: UNIONTYPE&lt;</a:t>
            </a:r>
            <a:r>
              <a:rPr lang="en-US" sz="1600" dirty="0" err="1"/>
              <a:t>data_type</a:t>
            </a:r>
            <a:r>
              <a:rPr lang="en-US" sz="1600" dirty="0"/>
              <a:t>, </a:t>
            </a:r>
            <a:r>
              <a:rPr lang="en-US" sz="1600" dirty="0" err="1"/>
              <a:t>data_type</a:t>
            </a:r>
            <a:r>
              <a:rPr lang="en-US" sz="1600" dirty="0"/>
              <a:t>, ...&gt; (Note: Only available starting with Hive 0.7.0.)</a:t>
            </a:r>
          </a:p>
        </p:txBody>
      </p:sp>
      <p:sp>
        <p:nvSpPr>
          <p:cNvPr id="3" name="Slide Number Placeholder 2"/>
          <p:cNvSpPr>
            <a:spLocks noGrp="1"/>
          </p:cNvSpPr>
          <p:nvPr>
            <p:ph type="sldNum" sz="quarter" idx="12"/>
          </p:nvPr>
        </p:nvSpPr>
        <p:spPr/>
        <p:txBody>
          <a:bodyPr/>
          <a:lstStyle/>
          <a:p>
            <a:fld id="{5A0614AE-7DA6-4443-9A06-FA7BD7CD666D}" type="slidenum">
              <a:rPr lang="en-US" smtClean="0"/>
              <a:pPr/>
              <a:t>23</a:t>
            </a:fld>
            <a:endParaRPr lang="en-US" dirty="0"/>
          </a:p>
        </p:txBody>
      </p:sp>
    </p:spTree>
    <p:extLst>
      <p:ext uri="{BB962C8B-B14F-4D97-AF65-F5344CB8AC3E}">
        <p14:creationId xmlns:p14="http://schemas.microsoft.com/office/powerpoint/2010/main" xmlns="" val="41095901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Syntax of collections</a:t>
            </a:r>
            <a:endParaRPr lang="en-US" dirty="0"/>
          </a:p>
        </p:txBody>
      </p:sp>
      <p:sp>
        <p:nvSpPr>
          <p:cNvPr id="3" name="Content Placeholder 2"/>
          <p:cNvSpPr>
            <a:spLocks noGrp="1"/>
          </p:cNvSpPr>
          <p:nvPr>
            <p:ph idx="1"/>
          </p:nvPr>
        </p:nvSpPr>
        <p:spPr/>
        <p:txBody>
          <a:bodyPr/>
          <a:lstStyle/>
          <a:p>
            <a:pPr lvl="1"/>
            <a:r>
              <a:rPr lang="en-US" sz="1600" dirty="0" smtClean="0"/>
              <a:t>Create table employee (id int, name String, salary Double, skills Array&lt;String&gt;) </a:t>
            </a:r>
          </a:p>
          <a:p>
            <a:pPr lvl="2"/>
            <a:r>
              <a:rPr lang="en-US" sz="1600" dirty="0" smtClean="0"/>
              <a:t>ROW FORMAT DELIMITED</a:t>
            </a:r>
          </a:p>
          <a:p>
            <a:pPr lvl="2"/>
            <a:r>
              <a:rPr lang="en-US" sz="1600" dirty="0" smtClean="0"/>
              <a:t>FIELDS TERMINATED BY ‘\t’</a:t>
            </a:r>
          </a:p>
          <a:p>
            <a:pPr lvl="2"/>
            <a:r>
              <a:rPr lang="en-US" sz="1600" dirty="0" smtClean="0"/>
              <a:t>COLLECTION ITEMS TERMINATED BY ‘,’</a:t>
            </a:r>
          </a:p>
          <a:p>
            <a:pPr lvl="2"/>
            <a:r>
              <a:rPr lang="en-US" sz="1600" dirty="0" smtClean="0"/>
              <a:t>STORED AS TEXTFILE</a:t>
            </a:r>
          </a:p>
          <a:p>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24</a:t>
            </a:fld>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External VS Managed Table</a:t>
            </a:r>
            <a:endParaRPr lang="en-US" dirty="0"/>
          </a:p>
        </p:txBody>
      </p:sp>
      <p:sp>
        <p:nvSpPr>
          <p:cNvPr id="3" name="Content Placeholder 2"/>
          <p:cNvSpPr>
            <a:spLocks noGrp="1"/>
          </p:cNvSpPr>
          <p:nvPr>
            <p:ph idx="1"/>
          </p:nvPr>
        </p:nvSpPr>
        <p:spPr/>
        <p:txBody>
          <a:bodyPr>
            <a:normAutofit lnSpcReduction="10000"/>
          </a:bodyPr>
          <a:lstStyle/>
          <a:p>
            <a:pPr marL="0" lvl="1" indent="0">
              <a:buNone/>
            </a:pPr>
            <a:r>
              <a:rPr lang="en-US" sz="1600" b="1" dirty="0"/>
              <a:t>Use EXTERNAL tables when:</a:t>
            </a:r>
          </a:p>
          <a:p>
            <a:pPr lvl="1"/>
            <a:r>
              <a:rPr lang="en-US" sz="1600" dirty="0" smtClean="0"/>
              <a:t>The </a:t>
            </a:r>
            <a:r>
              <a:rPr lang="en-US" sz="1600" dirty="0"/>
              <a:t>data is also used outside of Hive. For example, the data files are read and processed by an existing program that doesn't lock the files.</a:t>
            </a:r>
          </a:p>
          <a:p>
            <a:pPr lvl="1"/>
            <a:r>
              <a:rPr lang="en-US" sz="1600" dirty="0"/>
              <a:t>Data needs to remain in the underlying location even after a DROP TABLE. This can apply if you are pointing multiple schemas (tables or views) at a single data set or if you are iterating through various possible schemas.</a:t>
            </a:r>
          </a:p>
          <a:p>
            <a:pPr lvl="1"/>
            <a:r>
              <a:rPr lang="en-US" sz="1600" dirty="0"/>
              <a:t>You want to use a custom location such as ASV.</a:t>
            </a:r>
          </a:p>
          <a:p>
            <a:pPr lvl="1"/>
            <a:r>
              <a:rPr lang="en-US" sz="1600" dirty="0"/>
              <a:t>Hive should not own data and control settings, </a:t>
            </a:r>
            <a:r>
              <a:rPr lang="en-US" sz="1600" dirty="0" err="1"/>
              <a:t>dirs</a:t>
            </a:r>
            <a:r>
              <a:rPr lang="en-US" sz="1600" dirty="0"/>
              <a:t>, etc., you have another program or process that will do those things.</a:t>
            </a:r>
          </a:p>
          <a:p>
            <a:pPr lvl="1"/>
            <a:r>
              <a:rPr lang="en-US" sz="1600" dirty="0"/>
              <a:t>You are not creating table based on existing table (AS SELECT</a:t>
            </a:r>
            <a:r>
              <a:rPr lang="en-US" sz="1600" dirty="0" smtClean="0"/>
              <a:t>).</a:t>
            </a:r>
          </a:p>
          <a:p>
            <a:pPr marL="0" lvl="1" indent="0">
              <a:buNone/>
            </a:pPr>
            <a:endParaRPr lang="en-US" sz="1600" dirty="0"/>
          </a:p>
          <a:p>
            <a:pPr marL="0" lvl="1" indent="0">
              <a:buNone/>
            </a:pPr>
            <a:r>
              <a:rPr lang="en-US" sz="1600" b="1" dirty="0"/>
              <a:t>Use </a:t>
            </a:r>
            <a:r>
              <a:rPr lang="en-US" sz="1600" b="1" dirty="0" smtClean="0"/>
              <a:t>MANAGED tables when:</a:t>
            </a:r>
          </a:p>
          <a:p>
            <a:pPr lvl="1"/>
            <a:r>
              <a:rPr lang="en-US" sz="1600" dirty="0" smtClean="0"/>
              <a:t>The </a:t>
            </a:r>
            <a:r>
              <a:rPr lang="en-US" sz="1600" dirty="0"/>
              <a:t>data is </a:t>
            </a:r>
            <a:r>
              <a:rPr lang="en-US" sz="1600" dirty="0" smtClean="0"/>
              <a:t>temporary.</a:t>
            </a:r>
          </a:p>
          <a:p>
            <a:pPr lvl="1"/>
            <a:r>
              <a:rPr lang="en-US" sz="1600" dirty="0" smtClean="0"/>
              <a:t>You </a:t>
            </a:r>
            <a:r>
              <a:rPr lang="en-US" sz="1600" dirty="0"/>
              <a:t>want Hive to completely manage the lifecycle of the table and data</a:t>
            </a:r>
            <a:r>
              <a:rPr lang="en-US" sz="1600" dirty="0" smtClean="0"/>
              <a:t>.</a:t>
            </a:r>
          </a:p>
          <a:p>
            <a:pPr lvl="1"/>
            <a:endParaRPr lang="en-US" sz="1600" dirty="0"/>
          </a:p>
          <a:p>
            <a:pPr marL="0" lvl="1" indent="0">
              <a:buNone/>
            </a:pPr>
            <a:r>
              <a:rPr lang="en-US" sz="1600" i="1" dirty="0" smtClean="0"/>
              <a:t>When external table is dropped only table is dropped </a:t>
            </a:r>
            <a:r>
              <a:rPr lang="en-US" sz="1600" i="1" dirty="0" err="1" smtClean="0"/>
              <a:t>i.e</a:t>
            </a:r>
            <a:r>
              <a:rPr lang="en-US" sz="1600" i="1" dirty="0" smtClean="0"/>
              <a:t> metadata is updated but data remains as is. If a managed table is dropped it also deletes the data.</a:t>
            </a:r>
          </a:p>
        </p:txBody>
      </p:sp>
      <p:sp>
        <p:nvSpPr>
          <p:cNvPr id="4" name="Slide Number Placeholder 3"/>
          <p:cNvSpPr>
            <a:spLocks noGrp="1"/>
          </p:cNvSpPr>
          <p:nvPr>
            <p:ph type="sldNum" sz="quarter" idx="12"/>
          </p:nvPr>
        </p:nvSpPr>
        <p:spPr/>
        <p:txBody>
          <a:bodyPr/>
          <a:lstStyle/>
          <a:p>
            <a:fld id="{5A0614AE-7DA6-4443-9A06-FA7BD7CD666D}" type="slidenum">
              <a:rPr lang="en-US" smtClean="0"/>
              <a:pPr/>
              <a:t>25</a:t>
            </a:fld>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Export </a:t>
            </a:r>
            <a:r>
              <a:rPr lang="en-US" dirty="0"/>
              <a:t>Hive </a:t>
            </a:r>
            <a:r>
              <a:rPr dirty="0" smtClean="0"/>
              <a:t>Table</a:t>
            </a:r>
            <a:endParaRPr lang="en-US" dirty="0"/>
          </a:p>
        </p:txBody>
      </p:sp>
      <p:sp>
        <p:nvSpPr>
          <p:cNvPr id="3" name="Content Placeholder 2"/>
          <p:cNvSpPr>
            <a:spLocks noGrp="1"/>
          </p:cNvSpPr>
          <p:nvPr>
            <p:ph idx="1"/>
          </p:nvPr>
        </p:nvSpPr>
        <p:spPr/>
        <p:txBody>
          <a:bodyPr>
            <a:normAutofit/>
          </a:bodyPr>
          <a:lstStyle/>
          <a:p>
            <a:pPr lvl="1"/>
            <a:r>
              <a:rPr lang="en-US" sz="1600" dirty="0" smtClean="0"/>
              <a:t>INSERT OVERWRITE DIRECTORY</a:t>
            </a:r>
          </a:p>
          <a:p>
            <a:pPr lvl="2"/>
            <a:r>
              <a:rPr lang="en-US" sz="1600" dirty="0" smtClean="0"/>
              <a:t>To write result in HDFS</a:t>
            </a:r>
          </a:p>
          <a:p>
            <a:pPr lvl="2"/>
            <a:r>
              <a:rPr lang="en-US" sz="1600" dirty="0" smtClean="0"/>
              <a:t>LOCAL to write on local FS</a:t>
            </a:r>
          </a:p>
          <a:p>
            <a:pPr marL="225425" lvl="2" indent="0">
              <a:buNone/>
            </a:pPr>
            <a:endParaRPr lang="en-US" sz="1600" dirty="0" smtClean="0"/>
          </a:p>
          <a:p>
            <a:pPr marL="225425" lvl="2" indent="0">
              <a:buNone/>
            </a:pPr>
            <a:r>
              <a:rPr lang="en-US" sz="1600" b="1" dirty="0"/>
              <a:t>Export data from Hive table to </a:t>
            </a:r>
            <a:r>
              <a:rPr lang="en-US" sz="1600" b="1" dirty="0" smtClean="0"/>
              <a:t>local file system</a:t>
            </a:r>
            <a:endParaRPr lang="en-US" sz="1600" dirty="0"/>
          </a:p>
          <a:p>
            <a:pPr marL="225425" lvl="2" indent="0">
              <a:buNone/>
            </a:pPr>
            <a:r>
              <a:rPr lang="en-US" sz="1600" dirty="0"/>
              <a:t>INSERT OVERWRITE LOCAL DIRECTORY </a:t>
            </a:r>
            <a:r>
              <a:rPr lang="en-US" sz="1600" dirty="0" smtClean="0"/>
              <a:t>‘{path to local file}’</a:t>
            </a:r>
          </a:p>
          <a:p>
            <a:pPr marL="225425" lvl="2" indent="0">
              <a:buNone/>
            </a:pPr>
            <a:r>
              <a:rPr lang="en-US" sz="1600" dirty="0"/>
              <a:t> </a:t>
            </a:r>
            <a:r>
              <a:rPr lang="en-US" sz="1600" dirty="0" smtClean="0"/>
              <a:t>ROW </a:t>
            </a:r>
            <a:r>
              <a:rPr lang="en-US" sz="1600" dirty="0"/>
              <a:t>FORMAT DELIMITED FIELDS </a:t>
            </a:r>
            <a:r>
              <a:rPr lang="en-US" sz="1600" dirty="0" smtClean="0"/>
              <a:t>TERMINATED BY ',' SELECT * FROM {your hive table name}; </a:t>
            </a:r>
          </a:p>
          <a:p>
            <a:pPr marL="225425" lvl="2" indent="0">
              <a:buNone/>
            </a:pPr>
            <a:endParaRPr lang="en-US" sz="1600" dirty="0"/>
          </a:p>
          <a:p>
            <a:pPr marL="225425" lvl="2" indent="0">
              <a:buNone/>
            </a:pPr>
            <a:r>
              <a:rPr lang="en-US" sz="1600" b="1" dirty="0" smtClean="0"/>
              <a:t>Export data from Hive table to HDFS</a:t>
            </a:r>
          </a:p>
          <a:p>
            <a:pPr marL="225425" lvl="2" indent="0">
              <a:buNone/>
            </a:pPr>
            <a:r>
              <a:rPr lang="en-US" sz="1600" dirty="0" smtClean="0"/>
              <a:t>INSERT </a:t>
            </a:r>
            <a:r>
              <a:rPr lang="en-US" sz="1600" dirty="0"/>
              <a:t>OVERWRITE </a:t>
            </a:r>
            <a:r>
              <a:rPr lang="en-US" sz="1600" dirty="0" smtClean="0"/>
              <a:t>DIRECTORY </a:t>
            </a:r>
            <a:r>
              <a:rPr lang="en-US" sz="1600" dirty="0"/>
              <a:t>‘{path to </a:t>
            </a:r>
            <a:r>
              <a:rPr lang="en-US" sz="1600" dirty="0" smtClean="0"/>
              <a:t>HDFS file</a:t>
            </a:r>
            <a:r>
              <a:rPr lang="en-US" sz="1600" dirty="0"/>
              <a:t>}’</a:t>
            </a:r>
          </a:p>
          <a:p>
            <a:pPr marL="225425" lvl="2" indent="0">
              <a:buNone/>
            </a:pPr>
            <a:r>
              <a:rPr lang="en-US" sz="1600" dirty="0"/>
              <a:t> ROW FORMAT DELIMITED FIELDS TERMINATED BY ',' SELECT * FROM {your hive table name}; </a:t>
            </a:r>
          </a:p>
          <a:p>
            <a:pPr marL="225425" lvl="2" indent="0">
              <a:buNone/>
            </a:pPr>
            <a:endParaRPr lang="en-US" sz="1600"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26</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27</a:t>
            </a:fld>
            <a:endParaRPr lang="en-US" dirty="0"/>
          </a:p>
        </p:txBody>
      </p:sp>
      <p:pic>
        <p:nvPicPr>
          <p:cNvPr id="6" name="Content Placeholder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399" y="1092200"/>
            <a:ext cx="8943975" cy="3368964"/>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The progress of sql queries can also be checked at jobtracker page url:50030</a:t>
            </a:r>
            <a:endParaRPr lang="en-US" dirty="0"/>
          </a:p>
        </p:txBody>
      </p:sp>
      <p:sp>
        <p:nvSpPr>
          <p:cNvPr id="3" name="Slide Number Placeholder 2"/>
          <p:cNvSpPr>
            <a:spLocks noGrp="1"/>
          </p:cNvSpPr>
          <p:nvPr>
            <p:ph type="sldNum" sz="quarter" idx="12"/>
          </p:nvPr>
        </p:nvSpPr>
        <p:spPr/>
        <p:txBody>
          <a:bodyPr/>
          <a:lstStyle/>
          <a:p>
            <a:fld id="{5A0614AE-7DA6-4443-9A06-FA7BD7CD666D}" type="slidenum">
              <a:rPr lang="en-US" smtClean="0"/>
              <a:pPr/>
              <a:t>28</a:t>
            </a:fld>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399" y="1092200"/>
            <a:ext cx="8936161" cy="474056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2</a:t>
            </a:fld>
            <a:endParaRPr lang="en-US" dirty="0"/>
          </a:p>
        </p:txBody>
      </p:sp>
      <p:sp>
        <p:nvSpPr>
          <p:cNvPr id="3" name="Title 2"/>
          <p:cNvSpPr>
            <a:spLocks noGrp="1"/>
          </p:cNvSpPr>
          <p:nvPr>
            <p:ph type="title"/>
          </p:nvPr>
        </p:nvSpPr>
        <p:spPr/>
        <p:txBody>
          <a:bodyPr/>
          <a:lstStyle/>
          <a:p>
            <a:r>
              <a:rPr lang="en-US" dirty="0" smtClean="0"/>
              <a:t>What Hive Can do ?</a:t>
            </a:r>
            <a:endParaRPr lang="en-US" dirty="0"/>
          </a:p>
        </p:txBody>
      </p:sp>
      <p:sp>
        <p:nvSpPr>
          <p:cNvPr id="4" name="Text Placeholder 3"/>
          <p:cNvSpPr>
            <a:spLocks noGrp="1"/>
          </p:cNvSpPr>
          <p:nvPr>
            <p:ph type="body" sz="quarter" idx="13"/>
          </p:nvPr>
        </p:nvSpPr>
        <p:spPr>
          <a:xfrm>
            <a:off x="520637" y="1096962"/>
            <a:ext cx="3975163" cy="5395912"/>
          </a:xfrm>
        </p:spPr>
        <p:txBody>
          <a:bodyPr>
            <a:normAutofit/>
          </a:bodyPr>
          <a:lstStyle/>
          <a:p>
            <a:pPr lvl="1"/>
            <a:r>
              <a:rPr lang="en-US" sz="1600" dirty="0" smtClean="0">
                <a:solidFill>
                  <a:schemeClr val="tx1"/>
                </a:solidFill>
              </a:rPr>
              <a:t>Hive </a:t>
            </a:r>
            <a:r>
              <a:rPr lang="en-US" sz="1600" dirty="0">
                <a:solidFill>
                  <a:schemeClr val="tx1"/>
                </a:solidFill>
              </a:rPr>
              <a:t>Data Definition </a:t>
            </a:r>
            <a:r>
              <a:rPr lang="en-US" sz="1600" dirty="0" smtClean="0">
                <a:solidFill>
                  <a:schemeClr val="tx1"/>
                </a:solidFill>
              </a:rPr>
              <a:t>Language</a:t>
            </a:r>
          </a:p>
          <a:p>
            <a:pPr lvl="2"/>
            <a:r>
              <a:rPr lang="en-US" sz="1400" dirty="0" smtClean="0">
                <a:solidFill>
                  <a:schemeClr val="tx1"/>
                </a:solidFill>
              </a:rPr>
              <a:t>CREATE/ DROP /ALTER / USE Database</a:t>
            </a:r>
          </a:p>
          <a:p>
            <a:pPr lvl="2"/>
            <a:r>
              <a:rPr lang="en-US" sz="1400" dirty="0" smtClean="0">
                <a:solidFill>
                  <a:schemeClr val="tx1"/>
                </a:solidFill>
              </a:rPr>
              <a:t>CREATE/ DROP/Truncate Table</a:t>
            </a:r>
          </a:p>
          <a:p>
            <a:pPr lvl="2"/>
            <a:r>
              <a:rPr lang="en-US" sz="1400" dirty="0" smtClean="0">
                <a:solidFill>
                  <a:schemeClr val="tx1"/>
                </a:solidFill>
              </a:rPr>
              <a:t>ALTER Table/Partition/Column</a:t>
            </a:r>
          </a:p>
          <a:p>
            <a:pPr lvl="2"/>
            <a:r>
              <a:rPr lang="en-US" sz="1400" dirty="0" smtClean="0">
                <a:solidFill>
                  <a:schemeClr val="tx1"/>
                </a:solidFill>
              </a:rPr>
              <a:t>CREATE/ALTER/DROP View</a:t>
            </a:r>
          </a:p>
          <a:p>
            <a:pPr lvl="2"/>
            <a:r>
              <a:rPr lang="en-US" sz="1400" dirty="0" smtClean="0">
                <a:solidFill>
                  <a:schemeClr val="tx1"/>
                </a:solidFill>
              </a:rPr>
              <a:t>CREATE/ALTER/DROP Index</a:t>
            </a:r>
          </a:p>
          <a:p>
            <a:pPr lvl="2"/>
            <a:r>
              <a:rPr lang="en-US" sz="1400" dirty="0" smtClean="0">
                <a:solidFill>
                  <a:schemeClr val="tx1"/>
                </a:solidFill>
              </a:rPr>
              <a:t>CREATE/DROP/GRANT/REVOKE Roles and Privileges</a:t>
            </a:r>
            <a:endParaRPr lang="en-US" sz="1400" dirty="0">
              <a:solidFill>
                <a:schemeClr val="tx1"/>
              </a:solidFill>
            </a:endParaRPr>
          </a:p>
          <a:p>
            <a:pPr lvl="2"/>
            <a:endParaRPr lang="en-US" sz="1400" dirty="0">
              <a:solidFill>
                <a:schemeClr val="tx1"/>
              </a:solidFill>
            </a:endParaRPr>
          </a:p>
          <a:p>
            <a:pPr lvl="1"/>
            <a:r>
              <a:rPr lang="en-US" sz="1600" dirty="0" smtClean="0">
                <a:solidFill>
                  <a:schemeClr val="tx1"/>
                </a:solidFill>
              </a:rPr>
              <a:t>Hive </a:t>
            </a:r>
            <a:r>
              <a:rPr lang="en-US" sz="1600" dirty="0">
                <a:solidFill>
                  <a:schemeClr val="tx1"/>
                </a:solidFill>
              </a:rPr>
              <a:t>Data </a:t>
            </a:r>
            <a:r>
              <a:rPr lang="en-US" sz="1600" dirty="0" smtClean="0">
                <a:solidFill>
                  <a:schemeClr val="tx1"/>
                </a:solidFill>
              </a:rPr>
              <a:t>Manipulation Language</a:t>
            </a:r>
          </a:p>
          <a:p>
            <a:pPr lvl="2"/>
            <a:r>
              <a:rPr lang="en-US" sz="1400" dirty="0" smtClean="0">
                <a:solidFill>
                  <a:schemeClr val="tx1"/>
                </a:solidFill>
              </a:rPr>
              <a:t>LOAD, INSERT, UPDATE, DELETE</a:t>
            </a:r>
            <a:endParaRPr lang="en-US" sz="1400" dirty="0">
              <a:solidFill>
                <a:schemeClr val="tx1"/>
              </a:solidFill>
            </a:endParaRPr>
          </a:p>
        </p:txBody>
      </p:sp>
      <p:sp>
        <p:nvSpPr>
          <p:cNvPr id="5" name="Text Placeholder 3"/>
          <p:cNvSpPr txBox="1">
            <a:spLocks/>
          </p:cNvSpPr>
          <p:nvPr/>
        </p:nvSpPr>
        <p:spPr bwMode="gray">
          <a:xfrm>
            <a:off x="5600700" y="1096962"/>
            <a:ext cx="2552700" cy="5578475"/>
          </a:xfrm>
          <a:prstGeom prst="rect">
            <a:avLst/>
          </a:prstGeom>
        </p:spPr>
        <p:txBody>
          <a:bodyPr vert="horz" lIns="45720" tIns="45720" rIns="45720" bIns="45720" rtlCol="0">
            <a:normAutofit/>
          </a:bodyPr>
          <a:lstStyle>
            <a:lvl1pPr marL="0" indent="0" algn="l" defTabSz="914400" rtl="0" eaLnBrk="1" latinLnBrk="0" hangingPunct="1">
              <a:spcBef>
                <a:spcPts val="800"/>
              </a:spcBef>
              <a:spcAft>
                <a:spcPts val="900"/>
              </a:spcAft>
              <a:buFont typeface="Arial" pitchFamily="34" charset="0"/>
              <a:buNone/>
              <a:defRPr sz="1700" kern="1200">
                <a:solidFill>
                  <a:schemeClr val="tx1"/>
                </a:solidFill>
                <a:latin typeface="+mn-lt"/>
                <a:ea typeface="+mn-ea"/>
                <a:cs typeface="+mn-cs"/>
              </a:defRPr>
            </a:lvl1pPr>
            <a:lvl2pPr marL="225425" indent="-225425" algn="l" defTabSz="914400" rtl="0" eaLnBrk="1" latinLnBrk="0" hangingPunct="1">
              <a:spcBef>
                <a:spcPts val="400"/>
              </a:spcBef>
              <a:spcAft>
                <a:spcPts val="400"/>
              </a:spcAft>
              <a:buClr>
                <a:srgbClr val="1F497D"/>
              </a:buClr>
              <a:buFont typeface="Wingdings" pitchFamily="2" charset="2"/>
              <a:buChar char="§"/>
              <a:defRPr lang="en-US" sz="1700" kern="1200" dirty="0" smtClean="0">
                <a:solidFill>
                  <a:schemeClr val="tx1">
                    <a:lumMod val="50000"/>
                    <a:lumOff val="50000"/>
                  </a:schemeClr>
                </a:solidFill>
                <a:latin typeface="+mn-lt"/>
                <a:ea typeface="+mn-ea"/>
                <a:cs typeface="+mn-cs"/>
              </a:defRPr>
            </a:lvl2pPr>
            <a:lvl3pPr marL="463550" indent="-238125" algn="l" defTabSz="914400" rtl="0" eaLnBrk="1" latinLnBrk="0" hangingPunct="1">
              <a:spcBef>
                <a:spcPts val="300"/>
              </a:spcBef>
              <a:spcAft>
                <a:spcPts val="300"/>
              </a:spcAft>
              <a:buClr>
                <a:srgbClr val="595959"/>
              </a:buClr>
              <a:buFont typeface="Calibri" pitchFamily="34" charset="0"/>
              <a:buChar char="•"/>
              <a:defRPr lang="en-US" sz="1500" kern="1200" dirty="0" smtClean="0">
                <a:solidFill>
                  <a:schemeClr val="tx1">
                    <a:lumMod val="50000"/>
                    <a:lumOff val="50000"/>
                  </a:schemeClr>
                </a:solidFill>
                <a:latin typeface="+mn-lt"/>
                <a:ea typeface="+mn-ea"/>
                <a:cs typeface="+mn-cs"/>
              </a:defRPr>
            </a:lvl3pPr>
            <a:lvl4pPr marL="688975" indent="-225425" algn="l" defTabSz="914400" rtl="0" eaLnBrk="1" latinLnBrk="0" hangingPunct="1">
              <a:spcBef>
                <a:spcPts val="600"/>
              </a:spcBef>
              <a:spcAft>
                <a:spcPts val="300"/>
              </a:spcAft>
              <a:buClr>
                <a:schemeClr val="accent6"/>
              </a:buClr>
              <a:buFont typeface="Arial" pitchFamily="34" charset="0"/>
              <a:buChar char="–"/>
              <a:defRPr lang="en-US" sz="1500" kern="1200" dirty="0" smtClean="0">
                <a:solidFill>
                  <a:schemeClr val="tx1">
                    <a:lumMod val="50000"/>
                    <a:lumOff val="50000"/>
                  </a:schemeClr>
                </a:solidFill>
                <a:latin typeface="+mn-lt"/>
                <a:ea typeface="+mn-ea"/>
                <a:cs typeface="+mn-cs"/>
              </a:defRPr>
            </a:lvl4pPr>
            <a:lvl5pPr marL="901700" indent="-212725" algn="l" defTabSz="914400" rtl="0" eaLnBrk="1" latinLnBrk="0" hangingPunct="1">
              <a:spcBef>
                <a:spcPts val="200"/>
              </a:spcBef>
              <a:spcAft>
                <a:spcPts val="200"/>
              </a:spcAft>
              <a:buClr>
                <a:srgbClr val="4F81BD"/>
              </a:buClr>
              <a:buSzPct val="100000"/>
              <a:buFont typeface="Wingdings" pitchFamily="2" charset="2"/>
              <a:buChar char="§"/>
              <a:defRPr lang="en-US" sz="1300" kern="1200" dirty="0" smtClean="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600" dirty="0" smtClean="0">
                <a:solidFill>
                  <a:schemeClr val="tx1"/>
                </a:solidFill>
              </a:rPr>
              <a:t>Data Retrieval</a:t>
            </a:r>
          </a:p>
          <a:p>
            <a:pPr lvl="2"/>
            <a:r>
              <a:rPr lang="en-US" sz="1400" dirty="0" smtClean="0">
                <a:solidFill>
                  <a:schemeClr val="tx1"/>
                </a:solidFill>
              </a:rPr>
              <a:t>SELECT, WHERE, SORT</a:t>
            </a:r>
          </a:p>
          <a:p>
            <a:pPr lvl="2"/>
            <a:r>
              <a:rPr lang="en-US" sz="1400" dirty="0" smtClean="0">
                <a:solidFill>
                  <a:schemeClr val="tx1"/>
                </a:solidFill>
              </a:rPr>
              <a:t>GROUP BY</a:t>
            </a:r>
          </a:p>
          <a:p>
            <a:pPr lvl="2"/>
            <a:r>
              <a:rPr lang="en-US" sz="1400" dirty="0" smtClean="0">
                <a:solidFill>
                  <a:schemeClr val="tx1"/>
                </a:solidFill>
              </a:rPr>
              <a:t>JOINS</a:t>
            </a:r>
          </a:p>
          <a:p>
            <a:pPr lvl="2"/>
            <a:r>
              <a:rPr lang="en-US" sz="1400" dirty="0" smtClean="0">
                <a:solidFill>
                  <a:schemeClr val="tx1"/>
                </a:solidFill>
              </a:rPr>
              <a:t>UNIONS</a:t>
            </a:r>
          </a:p>
          <a:p>
            <a:pPr lvl="2"/>
            <a:r>
              <a:rPr lang="en-US" sz="1400" dirty="0" smtClean="0">
                <a:solidFill>
                  <a:schemeClr val="tx1"/>
                </a:solidFill>
              </a:rPr>
              <a:t>SUB QUERIES</a:t>
            </a:r>
          </a:p>
          <a:p>
            <a:pPr lvl="2"/>
            <a:r>
              <a:rPr lang="en-US" sz="1400" dirty="0" smtClean="0">
                <a:solidFill>
                  <a:schemeClr val="tx1"/>
                </a:solidFill>
              </a:rPr>
              <a:t>EXPLAIN</a:t>
            </a:r>
          </a:p>
          <a:p>
            <a:pPr marL="225425" lvl="2" indent="0">
              <a:buFont typeface="Calibri" pitchFamily="34" charset="0"/>
              <a:buNone/>
            </a:pPr>
            <a:endParaRPr lang="en-US" sz="1400" dirty="0" smtClean="0">
              <a:solidFill>
                <a:schemeClr val="tx1"/>
              </a:solidFill>
            </a:endParaRPr>
          </a:p>
          <a:p>
            <a:pPr lvl="1"/>
            <a:r>
              <a:rPr lang="en-US" sz="1600" dirty="0" smtClean="0">
                <a:solidFill>
                  <a:schemeClr val="tx1"/>
                </a:solidFill>
              </a:rPr>
              <a:t>File Formats</a:t>
            </a:r>
          </a:p>
          <a:p>
            <a:pPr lvl="2"/>
            <a:r>
              <a:rPr lang="en-US" sz="1400" dirty="0" smtClean="0">
                <a:solidFill>
                  <a:schemeClr val="tx1"/>
                </a:solidFill>
              </a:rPr>
              <a:t>Avro File Format</a:t>
            </a:r>
          </a:p>
          <a:p>
            <a:pPr lvl="2"/>
            <a:r>
              <a:rPr lang="en-US" sz="1400" dirty="0" smtClean="0">
                <a:solidFill>
                  <a:schemeClr val="tx1"/>
                </a:solidFill>
              </a:rPr>
              <a:t>ORC File Format</a:t>
            </a:r>
          </a:p>
          <a:p>
            <a:pPr lvl="2"/>
            <a:r>
              <a:rPr lang="en-US" sz="1400" dirty="0" smtClean="0">
                <a:solidFill>
                  <a:schemeClr val="tx1"/>
                </a:solidFill>
              </a:rPr>
              <a:t>Parquet</a:t>
            </a:r>
          </a:p>
          <a:p>
            <a:pPr lvl="2"/>
            <a:r>
              <a:rPr lang="en-US" sz="1400" dirty="0" smtClean="0">
                <a:solidFill>
                  <a:schemeClr val="tx1"/>
                </a:solidFill>
              </a:rPr>
              <a:t>LZO Compression</a:t>
            </a:r>
            <a:endParaRPr lang="en-US" sz="1600" dirty="0">
              <a:solidFill>
                <a:schemeClr val="tx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Multiple DBs  in Hive</a:t>
            </a:r>
            <a:endParaRPr lang="en-US" dirty="0"/>
          </a:p>
        </p:txBody>
      </p:sp>
      <p:sp>
        <p:nvSpPr>
          <p:cNvPr id="4" name="Content Placeholder 3"/>
          <p:cNvSpPr>
            <a:spLocks noGrp="1"/>
          </p:cNvSpPr>
          <p:nvPr>
            <p:ph idx="1"/>
          </p:nvPr>
        </p:nvSpPr>
        <p:spPr/>
        <p:txBody>
          <a:bodyPr/>
          <a:lstStyle/>
          <a:p>
            <a:pPr lvl="1"/>
            <a:r>
              <a:rPr lang="en-US" sz="1600" dirty="0" smtClean="0"/>
              <a:t>Default database is named default</a:t>
            </a:r>
          </a:p>
          <a:p>
            <a:endParaRPr lang="en-US" dirty="0"/>
          </a:p>
        </p:txBody>
      </p:sp>
      <p:sp>
        <p:nvSpPr>
          <p:cNvPr id="3" name="Slide Number Placeholder 2"/>
          <p:cNvSpPr>
            <a:spLocks noGrp="1"/>
          </p:cNvSpPr>
          <p:nvPr>
            <p:ph type="sldNum" sz="quarter" idx="12"/>
          </p:nvPr>
        </p:nvSpPr>
        <p:spPr/>
        <p:txBody>
          <a:bodyPr/>
          <a:lstStyle/>
          <a:p>
            <a:fld id="{5A0614AE-7DA6-4443-9A06-FA7BD7CD666D}" type="slidenum">
              <a:rPr lang="en-US" smtClean="0"/>
              <a:pPr/>
              <a:t>29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399" y="1714500"/>
            <a:ext cx="8943975" cy="44196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Oder by</a:t>
            </a:r>
            <a:endParaRPr lang="en-US" dirty="0"/>
          </a:p>
        </p:txBody>
      </p:sp>
      <p:sp>
        <p:nvSpPr>
          <p:cNvPr id="3" name="Content Placeholder 2"/>
          <p:cNvSpPr>
            <a:spLocks noGrp="1"/>
          </p:cNvSpPr>
          <p:nvPr>
            <p:ph idx="1"/>
          </p:nvPr>
        </p:nvSpPr>
        <p:spPr/>
        <p:txBody>
          <a:bodyPr/>
          <a:lstStyle/>
          <a:p>
            <a:pPr lvl="1"/>
            <a:r>
              <a:rPr lang="en-US" sz="1600" dirty="0" smtClean="0"/>
              <a:t>Select expr, expr .. from tablename</a:t>
            </a:r>
          </a:p>
          <a:p>
            <a:r>
              <a:rPr lang="en-US" dirty="0" smtClean="0"/>
              <a:t>	where condition </a:t>
            </a:r>
          </a:p>
          <a:p>
            <a:r>
              <a:rPr lang="en-US" dirty="0" smtClean="0"/>
              <a:t>	order by expr desc;</a:t>
            </a:r>
          </a:p>
          <a:p>
            <a:r>
              <a:rPr lang="en-US" b="1" dirty="0" smtClean="0"/>
              <a:t>This will sort the data in descending order. The default ordering is ascending</a:t>
            </a:r>
          </a:p>
          <a:p>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30</a:t>
            </a:fld>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Exercise </a:t>
            </a:r>
            <a:endParaRPr lang="en-US" dirty="0"/>
          </a:p>
        </p:txBody>
      </p:sp>
      <p:sp>
        <p:nvSpPr>
          <p:cNvPr id="3" name="Content Placeholder 2"/>
          <p:cNvSpPr>
            <a:spLocks noGrp="1"/>
          </p:cNvSpPr>
          <p:nvPr>
            <p:ph idx="1"/>
          </p:nvPr>
        </p:nvSpPr>
        <p:spPr/>
        <p:txBody>
          <a:bodyPr>
            <a:normAutofit/>
          </a:bodyPr>
          <a:lstStyle/>
          <a:p>
            <a:pPr lvl="1"/>
            <a:r>
              <a:rPr lang="en-US" sz="1600" dirty="0" smtClean="0"/>
              <a:t>Use order by clause to sort the subscribers output generated file by hive(from MR exercise)</a:t>
            </a:r>
          </a:p>
        </p:txBody>
      </p:sp>
      <p:sp>
        <p:nvSpPr>
          <p:cNvPr id="4" name="Slide Number Placeholder 3"/>
          <p:cNvSpPr>
            <a:spLocks noGrp="1"/>
          </p:cNvSpPr>
          <p:nvPr>
            <p:ph type="sldNum" sz="quarter" idx="12"/>
          </p:nvPr>
        </p:nvSpPr>
        <p:spPr/>
        <p:txBody>
          <a:bodyPr/>
          <a:lstStyle/>
          <a:p>
            <a:fld id="{5A0614AE-7DA6-4443-9A06-FA7BD7CD666D}" type="slidenum">
              <a:rPr lang="en-US" smtClean="0"/>
              <a:pPr/>
              <a:t>31</a:t>
            </a:fld>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Solution</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32</a:t>
            </a:fld>
            <a:endParaRPr lang="en-US" dirty="0"/>
          </a:p>
        </p:txBody>
      </p:sp>
      <p:pic>
        <p:nvPicPr>
          <p:cNvPr id="5" name="Content Placeholder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399" y="1092199"/>
            <a:ext cx="8943110" cy="227445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Sort by</a:t>
            </a:r>
            <a:endParaRPr lang="en-US" dirty="0"/>
          </a:p>
        </p:txBody>
      </p:sp>
      <p:sp>
        <p:nvSpPr>
          <p:cNvPr id="4" name="Content Placeholder 3"/>
          <p:cNvSpPr>
            <a:spLocks noGrp="1"/>
          </p:cNvSpPr>
          <p:nvPr>
            <p:ph idx="1"/>
          </p:nvPr>
        </p:nvSpPr>
        <p:spPr/>
        <p:txBody>
          <a:bodyPr>
            <a:normAutofit/>
          </a:bodyPr>
          <a:lstStyle/>
          <a:p>
            <a:pPr lvl="1"/>
            <a:r>
              <a:rPr lang="en-US" sz="1600" dirty="0" smtClean="0"/>
              <a:t>SORT BY expression</a:t>
            </a:r>
          </a:p>
          <a:p>
            <a:pPr lvl="2"/>
            <a:r>
              <a:rPr lang="en-US" sz="1600" dirty="0" smtClean="0"/>
              <a:t>Sorts the data  before going to reducer</a:t>
            </a:r>
          </a:p>
          <a:p>
            <a:endParaRPr lang="en-US" sz="1600" dirty="0" smtClean="0"/>
          </a:p>
          <a:p>
            <a:pPr marL="457200"/>
            <a:r>
              <a:rPr lang="en-US" sz="1600" dirty="0" smtClean="0"/>
              <a:t>Select expr, expr … from tablename </a:t>
            </a:r>
          </a:p>
          <a:p>
            <a:r>
              <a:rPr lang="en-US" sz="1600" dirty="0" smtClean="0"/>
              <a:t>	where condition</a:t>
            </a:r>
          </a:p>
          <a:p>
            <a:r>
              <a:rPr lang="en-US" sz="1600" dirty="0" smtClean="0"/>
              <a:t>	Sort by expr</a:t>
            </a:r>
          </a:p>
          <a:p>
            <a:endParaRPr lang="en-US" sz="1600" dirty="0"/>
          </a:p>
        </p:txBody>
      </p:sp>
      <p:sp>
        <p:nvSpPr>
          <p:cNvPr id="3" name="Slide Number Placeholder 2"/>
          <p:cNvSpPr>
            <a:spLocks noGrp="1"/>
          </p:cNvSpPr>
          <p:nvPr>
            <p:ph type="sldNum" sz="quarter" idx="12"/>
          </p:nvPr>
        </p:nvSpPr>
        <p:spPr/>
        <p:txBody>
          <a:bodyPr/>
          <a:lstStyle/>
          <a:p>
            <a:fld id="{5A0614AE-7DA6-4443-9A06-FA7BD7CD666D}" type="slidenum">
              <a:rPr lang="en-US" smtClean="0"/>
              <a:pPr/>
              <a:t>33</a:t>
            </a:fld>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Comparison Sort by and order by</a:t>
            </a:r>
            <a:endParaRPr lang="en-US" dirty="0"/>
          </a:p>
        </p:txBody>
      </p:sp>
      <p:sp>
        <p:nvSpPr>
          <p:cNvPr id="3" name="Content Placeholder 2"/>
          <p:cNvSpPr>
            <a:spLocks noGrp="1"/>
          </p:cNvSpPr>
          <p:nvPr>
            <p:ph idx="1"/>
          </p:nvPr>
        </p:nvSpPr>
        <p:spPr/>
        <p:txBody>
          <a:bodyPr>
            <a:normAutofit/>
          </a:bodyPr>
          <a:lstStyle/>
          <a:p>
            <a:pPr lvl="1"/>
            <a:r>
              <a:rPr lang="en-US" sz="1600" dirty="0" smtClean="0"/>
              <a:t>Sort by</a:t>
            </a:r>
          </a:p>
          <a:p>
            <a:pPr lvl="2"/>
            <a:r>
              <a:rPr lang="en-US" sz="1600" dirty="0" smtClean="0"/>
              <a:t>May use multiple reducers for final output</a:t>
            </a:r>
          </a:p>
          <a:p>
            <a:pPr lvl="2"/>
            <a:r>
              <a:rPr lang="en-US" sz="1600" dirty="0" smtClean="0"/>
              <a:t>Only guarantees ordering of rows within a reducer</a:t>
            </a:r>
          </a:p>
          <a:p>
            <a:pPr lvl="2"/>
            <a:r>
              <a:rPr lang="en-US" sz="1600" dirty="0" smtClean="0"/>
              <a:t>May give partially ordered final result</a:t>
            </a:r>
          </a:p>
          <a:p>
            <a:endParaRPr lang="en-US" sz="1600" dirty="0" smtClean="0"/>
          </a:p>
          <a:p>
            <a:pPr lvl="1"/>
            <a:r>
              <a:rPr lang="en-US" sz="1600" dirty="0" smtClean="0"/>
              <a:t>Order by</a:t>
            </a:r>
          </a:p>
          <a:p>
            <a:pPr lvl="2"/>
            <a:r>
              <a:rPr lang="en-US" sz="1600" dirty="0" smtClean="0"/>
              <a:t>Uses single reducer to guarantee total order in output</a:t>
            </a:r>
          </a:p>
          <a:p>
            <a:pPr lvl="2"/>
            <a:r>
              <a:rPr lang="en-US" sz="1600" dirty="0" smtClean="0"/>
              <a:t>LIMIT can be used to minimize sort time</a:t>
            </a:r>
            <a:endParaRPr lang="en-US" sz="1600"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34</a:t>
            </a:fld>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Joining tables</a:t>
            </a:r>
            <a:endParaRPr lang="en-US" dirty="0"/>
          </a:p>
        </p:txBody>
      </p:sp>
      <p:sp>
        <p:nvSpPr>
          <p:cNvPr id="3" name="Content Placeholder 2"/>
          <p:cNvSpPr>
            <a:spLocks noGrp="1"/>
          </p:cNvSpPr>
          <p:nvPr>
            <p:ph idx="1"/>
          </p:nvPr>
        </p:nvSpPr>
        <p:spPr/>
        <p:txBody>
          <a:bodyPr/>
          <a:lstStyle/>
          <a:p>
            <a:pPr lvl="1"/>
            <a:r>
              <a:rPr lang="en-US" sz="1600" dirty="0" smtClean="0"/>
              <a:t>Hive supports </a:t>
            </a:r>
          </a:p>
          <a:p>
            <a:pPr lvl="2"/>
            <a:r>
              <a:rPr lang="en-US" sz="1600" dirty="0" smtClean="0"/>
              <a:t>Inner joins</a:t>
            </a:r>
          </a:p>
          <a:p>
            <a:pPr lvl="2"/>
            <a:r>
              <a:rPr lang="en-US" sz="1600" dirty="0" smtClean="0"/>
              <a:t>Left outer joins</a:t>
            </a:r>
          </a:p>
          <a:p>
            <a:pPr lvl="2"/>
            <a:r>
              <a:rPr lang="en-US" sz="1600" dirty="0" smtClean="0"/>
              <a:t>Right outer joins</a:t>
            </a:r>
          </a:p>
          <a:p>
            <a:pPr lvl="2"/>
            <a:r>
              <a:rPr lang="en-US" sz="1600" dirty="0" smtClean="0"/>
              <a:t>Full outer joins</a:t>
            </a:r>
          </a:p>
          <a:p>
            <a:pPr lvl="2"/>
            <a:endParaRPr lang="en-US" sz="1600"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35</a:t>
            </a:fld>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Syntax</a:t>
            </a:r>
            <a:endParaRPr lang="en-US" dirty="0"/>
          </a:p>
        </p:txBody>
      </p:sp>
      <p:sp>
        <p:nvSpPr>
          <p:cNvPr id="3" name="Content Placeholder 2"/>
          <p:cNvSpPr>
            <a:spLocks noGrp="1"/>
          </p:cNvSpPr>
          <p:nvPr>
            <p:ph idx="1"/>
          </p:nvPr>
        </p:nvSpPr>
        <p:spPr/>
        <p:txBody>
          <a:bodyPr>
            <a:normAutofit/>
          </a:bodyPr>
          <a:lstStyle/>
          <a:p>
            <a:pPr lvl="1"/>
            <a:r>
              <a:rPr lang="en-US" sz="1600" dirty="0" smtClean="0"/>
              <a:t>Select cols FROM table1 join table2 on [condition]</a:t>
            </a:r>
          </a:p>
        </p:txBody>
      </p:sp>
      <p:sp>
        <p:nvSpPr>
          <p:cNvPr id="4" name="Slide Number Placeholder 3"/>
          <p:cNvSpPr>
            <a:spLocks noGrp="1"/>
          </p:cNvSpPr>
          <p:nvPr>
            <p:ph type="sldNum" sz="quarter" idx="12"/>
          </p:nvPr>
        </p:nvSpPr>
        <p:spPr/>
        <p:txBody>
          <a:bodyPr/>
          <a:lstStyle/>
          <a:p>
            <a:fld id="{5A0614AE-7DA6-4443-9A06-FA7BD7CD666D}" type="slidenum">
              <a:rPr lang="en-US" smtClean="0"/>
              <a:pPr/>
              <a:t>36</a:t>
            </a:fld>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Join on 2 tables</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37</a:t>
            </a:fld>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xmlns="" val="238891137"/>
              </p:ext>
            </p:extLst>
          </p:nvPr>
        </p:nvGraphicFramePr>
        <p:xfrm>
          <a:off x="533400" y="1092203"/>
          <a:ext cx="4191001" cy="2651760"/>
        </p:xfrm>
        <a:graphic>
          <a:graphicData uri="http://schemas.openxmlformats.org/drawingml/2006/table">
            <a:tbl>
              <a:tblPr>
                <a:tableStyleId>{5C22544A-7EE6-4342-B048-85BDC9FD1C3A}</a:tableStyleId>
              </a:tblPr>
              <a:tblGrid>
                <a:gridCol w="1450731"/>
                <a:gridCol w="1408031"/>
                <a:gridCol w="1332239"/>
              </a:tblGrid>
              <a:tr h="270234">
                <a:tc gridSpan="3">
                  <a:txBody>
                    <a:bodyPr/>
                    <a:lstStyle/>
                    <a:p>
                      <a:pPr algn="ctr" fontAlgn="b"/>
                      <a:r>
                        <a:rPr lang="en-IN" sz="2000" b="1" u="none" strike="noStrike" dirty="0">
                          <a:effectLst/>
                        </a:rPr>
                        <a:t>Employee</a:t>
                      </a:r>
                      <a:endParaRPr lang="en-IN" sz="2000" b="1" i="0" u="none" strike="noStrike" dirty="0">
                        <a:solidFill>
                          <a:srgbClr val="000000"/>
                        </a:solidFill>
                        <a:effectLst/>
                        <a:latin typeface="Calibri"/>
                      </a:endParaRPr>
                    </a:p>
                  </a:txBody>
                  <a:tcPr marT="91440" marB="91440" anchor="b">
                    <a:lnB w="28575" cap="flat" cmpd="sng" algn="ctr">
                      <a:solidFill>
                        <a:schemeClr val="tx2"/>
                      </a:solidFill>
                      <a:prstDash val="solid"/>
                      <a:round/>
                      <a:headEnd type="none" w="med" len="med"/>
                      <a:tailEnd type="none" w="med" len="med"/>
                    </a:lnB>
                    <a:noFill/>
                  </a:tcPr>
                </a:tc>
                <a:tc hMerge="1">
                  <a:txBody>
                    <a:bodyPr/>
                    <a:lstStyle/>
                    <a:p>
                      <a:pPr algn="l" fontAlgn="b"/>
                      <a:endParaRPr lang="en-IN" sz="1100" b="1" i="0" u="none" strike="noStrike" dirty="0">
                        <a:solidFill>
                          <a:srgbClr val="000000"/>
                        </a:solidFill>
                        <a:effectLst/>
                        <a:latin typeface="Calibri"/>
                      </a:endParaRPr>
                    </a:p>
                  </a:txBody>
                  <a:tcPr marT="91440" marB="91440" anchor="b"/>
                </a:tc>
                <a:tc hMerge="1">
                  <a:txBody>
                    <a:bodyPr/>
                    <a:lstStyle/>
                    <a:p>
                      <a:pPr algn="l" fontAlgn="b"/>
                      <a:endParaRPr lang="en-IN" sz="1100" b="0" i="0" u="none" strike="noStrike" dirty="0">
                        <a:solidFill>
                          <a:srgbClr val="000000"/>
                        </a:solidFill>
                        <a:effectLst/>
                        <a:latin typeface="Calibri"/>
                      </a:endParaRPr>
                    </a:p>
                  </a:txBody>
                  <a:tcPr marT="91440" marB="91440" anchor="b"/>
                </a:tc>
              </a:tr>
              <a:tr h="290575">
                <a:tc>
                  <a:txBody>
                    <a:bodyPr/>
                    <a:lstStyle/>
                    <a:p>
                      <a:pPr algn="ctr" fontAlgn="b"/>
                      <a:r>
                        <a:rPr lang="en-IN" sz="1800" b="1" u="none" strike="noStrike" dirty="0" smtClean="0">
                          <a:effectLst/>
                        </a:rPr>
                        <a:t>EMP ID</a:t>
                      </a:r>
                      <a:endParaRPr lang="en-IN" sz="1800" b="1" i="0" u="none" strike="noStrike" dirty="0">
                        <a:solidFill>
                          <a:srgbClr val="000000"/>
                        </a:solidFill>
                        <a:effectLst/>
                        <a:latin typeface="Calibri"/>
                      </a:endParaRPr>
                    </a:p>
                  </a:txBody>
                  <a:tcPr marT="91440" marB="91440" anchor="b">
                    <a:lnL w="12700" cmpd="sng">
                      <a:noFill/>
                    </a:lnL>
                    <a:lnR w="12700" cmpd="sng">
                      <a:noFill/>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800" b="1" u="none" strike="noStrike" dirty="0" smtClean="0">
                          <a:effectLst/>
                        </a:rPr>
                        <a:t>Emp Name</a:t>
                      </a:r>
                      <a:endParaRPr lang="en-IN" sz="1800" b="1" i="0" u="none" strike="noStrike" dirty="0">
                        <a:solidFill>
                          <a:srgbClr val="000000"/>
                        </a:solidFill>
                        <a:effectLst/>
                        <a:latin typeface="Calibri"/>
                      </a:endParaRPr>
                    </a:p>
                  </a:txBody>
                  <a:tcPr marT="91440" marB="91440" anchor="b">
                    <a:lnL w="12700" cmpd="sng">
                      <a:noFill/>
                    </a:lnL>
                    <a:lnR w="12700" cmpd="sng">
                      <a:noFill/>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800" b="1" u="none" strike="noStrike" dirty="0">
                          <a:effectLst/>
                        </a:rPr>
                        <a:t>Address</a:t>
                      </a:r>
                      <a:endParaRPr lang="en-IN" sz="1800" b="1" i="0" u="none" strike="noStrike" dirty="0">
                        <a:solidFill>
                          <a:srgbClr val="000000"/>
                        </a:solidFill>
                        <a:effectLst/>
                        <a:latin typeface="Calibri"/>
                      </a:endParaRPr>
                    </a:p>
                  </a:txBody>
                  <a:tcPr marT="91440" marB="91440" anchor="b">
                    <a:lnL w="12700" cmpd="sng">
                      <a:noFill/>
                    </a:lnL>
                    <a:lnR w="12700" cmpd="sng">
                      <a:noFill/>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290575">
                <a:tc>
                  <a:txBody>
                    <a:bodyPr/>
                    <a:lstStyle/>
                    <a:p>
                      <a:pPr algn="ctr" fontAlgn="b"/>
                      <a:r>
                        <a:rPr lang="en-IN" sz="1600" u="none" strike="noStrike" dirty="0">
                          <a:effectLst/>
                        </a:rPr>
                        <a:t>1</a:t>
                      </a:r>
                      <a:endParaRPr lang="en-IN" sz="1600" b="0" i="0" u="none" strike="noStrike" dirty="0">
                        <a:solidFill>
                          <a:srgbClr val="000000"/>
                        </a:solidFill>
                        <a:effectLst/>
                        <a:latin typeface="Calibri"/>
                      </a:endParaRPr>
                    </a:p>
                  </a:txBody>
                  <a:tcPr marT="91440" marB="91440" anchor="b">
                    <a:lnT w="28575" cap="flat" cmpd="sng" algn="ctr">
                      <a:solidFill>
                        <a:schemeClr val="tx2"/>
                      </a:solidFill>
                      <a:prstDash val="solid"/>
                      <a:round/>
                      <a:headEnd type="none" w="med" len="med"/>
                      <a:tailEnd type="none" w="med" len="med"/>
                    </a:lnT>
                    <a:noFill/>
                  </a:tcPr>
                </a:tc>
                <a:tc>
                  <a:txBody>
                    <a:bodyPr/>
                    <a:lstStyle/>
                    <a:p>
                      <a:pPr algn="ctr" fontAlgn="b"/>
                      <a:r>
                        <a:rPr lang="en-IN" sz="1600" u="none" strike="noStrike" dirty="0">
                          <a:effectLst/>
                        </a:rPr>
                        <a:t>Rose</a:t>
                      </a:r>
                      <a:endParaRPr lang="en-IN" sz="1600" b="0" i="0" u="none" strike="noStrike" dirty="0">
                        <a:solidFill>
                          <a:srgbClr val="000000"/>
                        </a:solidFill>
                        <a:effectLst/>
                        <a:latin typeface="Calibri"/>
                      </a:endParaRPr>
                    </a:p>
                  </a:txBody>
                  <a:tcPr marT="91440" marB="91440" anchor="b">
                    <a:lnT w="28575" cap="flat" cmpd="sng" algn="ctr">
                      <a:solidFill>
                        <a:schemeClr val="tx2"/>
                      </a:solidFill>
                      <a:prstDash val="solid"/>
                      <a:round/>
                      <a:headEnd type="none" w="med" len="med"/>
                      <a:tailEnd type="none" w="med" len="med"/>
                    </a:lnT>
                    <a:noFill/>
                  </a:tcPr>
                </a:tc>
                <a:tc>
                  <a:txBody>
                    <a:bodyPr/>
                    <a:lstStyle/>
                    <a:p>
                      <a:pPr algn="ctr" fontAlgn="b"/>
                      <a:r>
                        <a:rPr lang="en-IN" sz="1600" u="none" strike="noStrike" dirty="0">
                          <a:effectLst/>
                        </a:rPr>
                        <a:t>US</a:t>
                      </a:r>
                      <a:endParaRPr lang="en-IN" sz="1600" b="0" i="0" u="none" strike="noStrike" dirty="0">
                        <a:solidFill>
                          <a:srgbClr val="000000"/>
                        </a:solidFill>
                        <a:effectLst/>
                        <a:latin typeface="Calibri"/>
                      </a:endParaRPr>
                    </a:p>
                  </a:txBody>
                  <a:tcPr marT="91440" marB="91440" anchor="b">
                    <a:lnT w="28575" cap="flat" cmpd="sng" algn="ctr">
                      <a:solidFill>
                        <a:schemeClr val="tx2"/>
                      </a:solidFill>
                      <a:prstDash val="solid"/>
                      <a:round/>
                      <a:headEnd type="none" w="med" len="med"/>
                      <a:tailEnd type="none" w="med" len="med"/>
                    </a:lnT>
                    <a:noFill/>
                  </a:tcPr>
                </a:tc>
              </a:tr>
              <a:tr h="290575">
                <a:tc>
                  <a:txBody>
                    <a:bodyPr/>
                    <a:lstStyle/>
                    <a:p>
                      <a:pPr algn="ctr" fontAlgn="b"/>
                      <a:r>
                        <a:rPr lang="en-IN" sz="1600" u="none" strike="noStrike" dirty="0">
                          <a:effectLst/>
                        </a:rPr>
                        <a:t>2</a:t>
                      </a:r>
                      <a:endParaRPr lang="en-IN" sz="1600" b="0" i="0" u="none" strike="noStrike" dirty="0">
                        <a:solidFill>
                          <a:srgbClr val="000000"/>
                        </a:solidFill>
                        <a:effectLst/>
                        <a:latin typeface="Calibri"/>
                      </a:endParaRPr>
                    </a:p>
                  </a:txBody>
                  <a:tcPr marT="91440" marB="91440" anchor="b">
                    <a:noFill/>
                  </a:tcPr>
                </a:tc>
                <a:tc>
                  <a:txBody>
                    <a:bodyPr/>
                    <a:lstStyle/>
                    <a:p>
                      <a:pPr algn="ctr" fontAlgn="b"/>
                      <a:r>
                        <a:rPr lang="en-IN" sz="1600" u="none" strike="noStrike" dirty="0">
                          <a:effectLst/>
                        </a:rPr>
                        <a:t>Fred</a:t>
                      </a:r>
                      <a:endParaRPr lang="en-IN" sz="1600" b="0" i="0" u="none" strike="noStrike" dirty="0">
                        <a:solidFill>
                          <a:srgbClr val="000000"/>
                        </a:solidFill>
                        <a:effectLst/>
                        <a:latin typeface="Calibri"/>
                      </a:endParaRPr>
                    </a:p>
                  </a:txBody>
                  <a:tcPr marT="91440" marB="91440" anchor="b">
                    <a:noFill/>
                  </a:tcPr>
                </a:tc>
                <a:tc>
                  <a:txBody>
                    <a:bodyPr/>
                    <a:lstStyle/>
                    <a:p>
                      <a:pPr algn="ctr" fontAlgn="b"/>
                      <a:r>
                        <a:rPr lang="en-IN" sz="1600" u="none" strike="noStrike" dirty="0">
                          <a:effectLst/>
                        </a:rPr>
                        <a:t>US</a:t>
                      </a:r>
                      <a:endParaRPr lang="en-IN" sz="1600" b="0" i="0" u="none" strike="noStrike" dirty="0">
                        <a:solidFill>
                          <a:srgbClr val="000000"/>
                        </a:solidFill>
                        <a:effectLst/>
                        <a:latin typeface="Calibri"/>
                      </a:endParaRPr>
                    </a:p>
                  </a:txBody>
                  <a:tcPr marT="91440" marB="91440" anchor="b">
                    <a:noFill/>
                  </a:tcPr>
                </a:tc>
              </a:tr>
              <a:tr h="290575">
                <a:tc>
                  <a:txBody>
                    <a:bodyPr/>
                    <a:lstStyle/>
                    <a:p>
                      <a:pPr algn="ctr" fontAlgn="b"/>
                      <a:r>
                        <a:rPr lang="en-IN" sz="1600" u="none" strike="noStrike" dirty="0">
                          <a:effectLst/>
                        </a:rPr>
                        <a:t>3</a:t>
                      </a:r>
                      <a:endParaRPr lang="en-IN" sz="1600" b="0" i="0" u="none" strike="noStrike" dirty="0">
                        <a:solidFill>
                          <a:srgbClr val="000000"/>
                        </a:solidFill>
                        <a:effectLst/>
                        <a:latin typeface="Calibri"/>
                      </a:endParaRPr>
                    </a:p>
                  </a:txBody>
                  <a:tcPr marT="91440" marB="91440" anchor="b">
                    <a:noFill/>
                  </a:tcPr>
                </a:tc>
                <a:tc>
                  <a:txBody>
                    <a:bodyPr/>
                    <a:lstStyle/>
                    <a:p>
                      <a:pPr algn="ctr" fontAlgn="b"/>
                      <a:r>
                        <a:rPr lang="en-IN" sz="1600" u="none" strike="noStrike" dirty="0">
                          <a:effectLst/>
                        </a:rPr>
                        <a:t>Jess</a:t>
                      </a:r>
                      <a:endParaRPr lang="en-IN" sz="1600" b="0" i="0" u="none" strike="noStrike" dirty="0">
                        <a:solidFill>
                          <a:srgbClr val="000000"/>
                        </a:solidFill>
                        <a:effectLst/>
                        <a:latin typeface="Calibri"/>
                      </a:endParaRPr>
                    </a:p>
                  </a:txBody>
                  <a:tcPr marT="91440" marB="91440" anchor="b">
                    <a:noFill/>
                  </a:tcPr>
                </a:tc>
                <a:tc>
                  <a:txBody>
                    <a:bodyPr/>
                    <a:lstStyle/>
                    <a:p>
                      <a:pPr algn="ctr" fontAlgn="b"/>
                      <a:r>
                        <a:rPr lang="en-IN" sz="1600" u="none" strike="noStrike" dirty="0">
                          <a:effectLst/>
                        </a:rPr>
                        <a:t>In</a:t>
                      </a:r>
                      <a:endParaRPr lang="en-IN" sz="1600" b="0" i="0" u="none" strike="noStrike" dirty="0">
                        <a:solidFill>
                          <a:srgbClr val="000000"/>
                        </a:solidFill>
                        <a:effectLst/>
                        <a:latin typeface="Calibri"/>
                      </a:endParaRPr>
                    </a:p>
                  </a:txBody>
                  <a:tcPr marT="91440" marB="91440" anchor="b">
                    <a:noFill/>
                  </a:tcPr>
                </a:tc>
              </a:tr>
              <a:tr h="290575">
                <a:tc>
                  <a:txBody>
                    <a:bodyPr/>
                    <a:lstStyle/>
                    <a:p>
                      <a:pPr algn="ctr" fontAlgn="b"/>
                      <a:r>
                        <a:rPr lang="en-IN" sz="1600" u="none" strike="noStrike" dirty="0">
                          <a:effectLst/>
                        </a:rPr>
                        <a:t>4</a:t>
                      </a:r>
                      <a:endParaRPr lang="en-IN" sz="1600" b="0" i="0" u="none" strike="noStrike" dirty="0">
                        <a:solidFill>
                          <a:srgbClr val="000000"/>
                        </a:solidFill>
                        <a:effectLst/>
                        <a:latin typeface="Calibri"/>
                      </a:endParaRPr>
                    </a:p>
                  </a:txBody>
                  <a:tcPr marT="91440" marB="91440" anchor="b">
                    <a:noFill/>
                  </a:tcPr>
                </a:tc>
                <a:tc>
                  <a:txBody>
                    <a:bodyPr/>
                    <a:lstStyle/>
                    <a:p>
                      <a:pPr algn="ctr" fontAlgn="b"/>
                      <a:r>
                        <a:rPr lang="en-IN" sz="1600" u="none" strike="noStrike" dirty="0">
                          <a:effectLst/>
                        </a:rPr>
                        <a:t>Frey</a:t>
                      </a:r>
                      <a:endParaRPr lang="en-IN" sz="1600" b="0" i="0" u="none" strike="noStrike" dirty="0">
                        <a:solidFill>
                          <a:srgbClr val="000000"/>
                        </a:solidFill>
                        <a:effectLst/>
                        <a:latin typeface="Calibri"/>
                      </a:endParaRPr>
                    </a:p>
                  </a:txBody>
                  <a:tcPr marT="91440" marB="91440" anchor="b">
                    <a:noFill/>
                  </a:tcPr>
                </a:tc>
                <a:tc>
                  <a:txBody>
                    <a:bodyPr/>
                    <a:lstStyle/>
                    <a:p>
                      <a:pPr algn="ctr" fontAlgn="b"/>
                      <a:r>
                        <a:rPr lang="en-IN" sz="1600" u="none" strike="noStrike" dirty="0">
                          <a:effectLst/>
                        </a:rPr>
                        <a:t>Th</a:t>
                      </a:r>
                      <a:endParaRPr lang="en-IN" sz="1600" b="0" i="0" u="none" strike="noStrike" dirty="0">
                        <a:solidFill>
                          <a:srgbClr val="000000"/>
                        </a:solidFill>
                        <a:effectLst/>
                        <a:latin typeface="Calibri"/>
                      </a:endParaRPr>
                    </a:p>
                  </a:txBody>
                  <a:tcPr marT="91440" marB="91440" anchor="b">
                    <a:no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2885809397"/>
              </p:ext>
            </p:extLst>
          </p:nvPr>
        </p:nvGraphicFramePr>
        <p:xfrm>
          <a:off x="4953000" y="1092200"/>
          <a:ext cx="4495800" cy="2651760"/>
        </p:xfrm>
        <a:graphic>
          <a:graphicData uri="http://schemas.openxmlformats.org/drawingml/2006/table">
            <a:tbl>
              <a:tblPr>
                <a:tableStyleId>{5C22544A-7EE6-4342-B048-85BDC9FD1C3A}</a:tableStyleId>
              </a:tblPr>
              <a:tblGrid>
                <a:gridCol w="1905000"/>
                <a:gridCol w="2590800"/>
              </a:tblGrid>
              <a:tr h="318893">
                <a:tc gridSpan="2">
                  <a:txBody>
                    <a:bodyPr/>
                    <a:lstStyle/>
                    <a:p>
                      <a:pPr marL="0" algn="ctr" defTabSz="914400" rtl="0" eaLnBrk="1" fontAlgn="b" latinLnBrk="0" hangingPunct="1"/>
                      <a:r>
                        <a:rPr lang="en-IN" sz="2000" b="1" u="none" strike="noStrike" kern="1200" dirty="0">
                          <a:solidFill>
                            <a:schemeClr val="dk1"/>
                          </a:solidFill>
                          <a:effectLst/>
                          <a:latin typeface="+mn-lt"/>
                          <a:ea typeface="+mn-ea"/>
                          <a:cs typeface="+mn-cs"/>
                        </a:rPr>
                        <a:t>Employee Department</a:t>
                      </a:r>
                    </a:p>
                  </a:txBody>
                  <a:tcPr marT="91440" marB="91440" anchor="b">
                    <a:lnB w="28575" cap="flat" cmpd="sng" algn="ctr">
                      <a:solidFill>
                        <a:schemeClr val="tx2"/>
                      </a:solidFill>
                      <a:prstDash val="solid"/>
                      <a:round/>
                      <a:headEnd type="none" w="med" len="med"/>
                      <a:tailEnd type="none" w="med" len="med"/>
                    </a:lnB>
                    <a:noFill/>
                  </a:tcPr>
                </a:tc>
                <a:tc hMerge="1">
                  <a:txBody>
                    <a:bodyPr/>
                    <a:lstStyle/>
                    <a:p>
                      <a:endParaRPr lang="en-IN"/>
                    </a:p>
                  </a:txBody>
                  <a:tcPr/>
                </a:tc>
              </a:tr>
              <a:tr h="318893">
                <a:tc>
                  <a:txBody>
                    <a:bodyPr/>
                    <a:lstStyle/>
                    <a:p>
                      <a:pPr marL="0" algn="ctr" defTabSz="914400" rtl="0" eaLnBrk="1" fontAlgn="b" latinLnBrk="0" hangingPunct="1"/>
                      <a:r>
                        <a:rPr lang="en-IN" sz="1800" b="1" u="none" strike="noStrike" kern="1200" dirty="0" smtClean="0">
                          <a:solidFill>
                            <a:schemeClr val="dk1"/>
                          </a:solidFill>
                          <a:effectLst/>
                          <a:latin typeface="+mn-lt"/>
                          <a:ea typeface="+mn-ea"/>
                          <a:cs typeface="+mn-cs"/>
                        </a:rPr>
                        <a:t>Emp ID</a:t>
                      </a:r>
                      <a:endParaRPr lang="en-IN" sz="1800" b="1" u="none" strike="noStrike" kern="1200" dirty="0">
                        <a:solidFill>
                          <a:schemeClr val="dk1"/>
                        </a:solidFill>
                        <a:effectLst/>
                        <a:latin typeface="+mn-lt"/>
                        <a:ea typeface="+mn-ea"/>
                        <a:cs typeface="+mn-cs"/>
                      </a:endParaRPr>
                    </a:p>
                  </a:txBody>
                  <a:tcPr marT="91440" marB="91440" anchor="b">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tc>
                  <a:txBody>
                    <a:bodyPr/>
                    <a:lstStyle/>
                    <a:p>
                      <a:pPr marL="0" algn="ctr" defTabSz="914400" rtl="0" eaLnBrk="1" fontAlgn="b" latinLnBrk="0" hangingPunct="1"/>
                      <a:r>
                        <a:rPr lang="en-IN" sz="1800" b="1" u="none" strike="noStrike" kern="1200" dirty="0">
                          <a:solidFill>
                            <a:schemeClr val="dk1"/>
                          </a:solidFill>
                          <a:effectLst/>
                          <a:latin typeface="+mn-lt"/>
                          <a:ea typeface="+mn-ea"/>
                          <a:cs typeface="+mn-cs"/>
                        </a:rPr>
                        <a:t>Department</a:t>
                      </a:r>
                    </a:p>
                  </a:txBody>
                  <a:tcPr marT="91440" marB="91440" anchor="b">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tr>
              <a:tr h="318893">
                <a:tc>
                  <a:txBody>
                    <a:bodyPr/>
                    <a:lstStyle/>
                    <a:p>
                      <a:pPr marL="0" algn="ctr" defTabSz="914400" rtl="0" eaLnBrk="1" fontAlgn="b" latinLnBrk="0" hangingPunct="1"/>
                      <a:r>
                        <a:rPr lang="en-IN" sz="1600" u="none" strike="noStrike" kern="1200" dirty="0">
                          <a:solidFill>
                            <a:schemeClr val="dk1"/>
                          </a:solidFill>
                          <a:effectLst/>
                          <a:latin typeface="+mn-lt"/>
                          <a:ea typeface="+mn-ea"/>
                          <a:cs typeface="+mn-cs"/>
                        </a:rPr>
                        <a:t>1</a:t>
                      </a:r>
                    </a:p>
                  </a:txBody>
                  <a:tcPr marT="91440" marB="91440" anchor="b">
                    <a:lnT w="28575" cap="flat" cmpd="sng" algn="ctr">
                      <a:solidFill>
                        <a:schemeClr val="tx2"/>
                      </a:solidFill>
                      <a:prstDash val="solid"/>
                      <a:round/>
                      <a:headEnd type="none" w="med" len="med"/>
                      <a:tailEnd type="none" w="med" len="med"/>
                    </a:lnT>
                    <a:noFill/>
                  </a:tcPr>
                </a:tc>
                <a:tc>
                  <a:txBody>
                    <a:bodyPr/>
                    <a:lstStyle/>
                    <a:p>
                      <a:pPr marL="0" algn="ctr" defTabSz="914400" rtl="0" eaLnBrk="1" fontAlgn="b" latinLnBrk="0" hangingPunct="1"/>
                      <a:r>
                        <a:rPr lang="en-IN" sz="1600" u="none" strike="noStrike" kern="1200" dirty="0">
                          <a:solidFill>
                            <a:schemeClr val="dk1"/>
                          </a:solidFill>
                          <a:effectLst/>
                          <a:latin typeface="+mn-lt"/>
                          <a:ea typeface="+mn-ea"/>
                          <a:cs typeface="+mn-cs"/>
                        </a:rPr>
                        <a:t>IT</a:t>
                      </a:r>
                    </a:p>
                  </a:txBody>
                  <a:tcPr marT="91440" marB="91440" anchor="b">
                    <a:lnT w="28575" cap="flat" cmpd="sng" algn="ctr">
                      <a:solidFill>
                        <a:schemeClr val="tx2"/>
                      </a:solidFill>
                      <a:prstDash val="solid"/>
                      <a:round/>
                      <a:headEnd type="none" w="med" len="med"/>
                      <a:tailEnd type="none" w="med" len="med"/>
                    </a:lnT>
                    <a:noFill/>
                  </a:tcPr>
                </a:tc>
              </a:tr>
              <a:tr h="318893">
                <a:tc>
                  <a:txBody>
                    <a:bodyPr/>
                    <a:lstStyle/>
                    <a:p>
                      <a:pPr marL="0" algn="ctr" defTabSz="914400" rtl="0" eaLnBrk="1" fontAlgn="b" latinLnBrk="0" hangingPunct="1"/>
                      <a:r>
                        <a:rPr lang="en-IN" sz="1600" u="none" strike="noStrike" kern="1200" dirty="0">
                          <a:solidFill>
                            <a:schemeClr val="dk1"/>
                          </a:solidFill>
                          <a:effectLst/>
                          <a:latin typeface="+mn-lt"/>
                          <a:ea typeface="+mn-ea"/>
                          <a:cs typeface="+mn-cs"/>
                        </a:rPr>
                        <a:t>2</a:t>
                      </a:r>
                    </a:p>
                  </a:txBody>
                  <a:tcPr marT="91440" marB="91440" anchor="b">
                    <a:noFill/>
                  </a:tcPr>
                </a:tc>
                <a:tc>
                  <a:txBody>
                    <a:bodyPr/>
                    <a:lstStyle/>
                    <a:p>
                      <a:pPr marL="0" algn="ctr" defTabSz="914400" rtl="0" eaLnBrk="1" fontAlgn="b" latinLnBrk="0" hangingPunct="1"/>
                      <a:r>
                        <a:rPr lang="en-IN" sz="1600" u="none" strike="noStrike" kern="1200" dirty="0">
                          <a:solidFill>
                            <a:schemeClr val="dk1"/>
                          </a:solidFill>
                          <a:effectLst/>
                          <a:latin typeface="+mn-lt"/>
                          <a:ea typeface="+mn-ea"/>
                          <a:cs typeface="+mn-cs"/>
                        </a:rPr>
                        <a:t>IT</a:t>
                      </a:r>
                    </a:p>
                  </a:txBody>
                  <a:tcPr marT="91440" marB="91440" anchor="b">
                    <a:noFill/>
                  </a:tcPr>
                </a:tc>
              </a:tr>
              <a:tr h="318893">
                <a:tc>
                  <a:txBody>
                    <a:bodyPr/>
                    <a:lstStyle/>
                    <a:p>
                      <a:pPr marL="0" algn="ctr" defTabSz="914400" rtl="0" eaLnBrk="1" fontAlgn="b" latinLnBrk="0" hangingPunct="1"/>
                      <a:r>
                        <a:rPr lang="en-IN" sz="1600" u="none" strike="noStrike" kern="1200" dirty="0">
                          <a:solidFill>
                            <a:schemeClr val="dk1"/>
                          </a:solidFill>
                          <a:effectLst/>
                          <a:latin typeface="+mn-lt"/>
                          <a:ea typeface="+mn-ea"/>
                          <a:cs typeface="+mn-cs"/>
                        </a:rPr>
                        <a:t>3</a:t>
                      </a:r>
                    </a:p>
                  </a:txBody>
                  <a:tcPr marT="91440" marB="91440" anchor="b">
                    <a:noFill/>
                  </a:tcPr>
                </a:tc>
                <a:tc>
                  <a:txBody>
                    <a:bodyPr/>
                    <a:lstStyle/>
                    <a:p>
                      <a:pPr marL="0" algn="ctr" defTabSz="914400" rtl="0" eaLnBrk="1" fontAlgn="b" latinLnBrk="0" hangingPunct="1"/>
                      <a:r>
                        <a:rPr lang="en-IN" sz="1600" u="none" strike="noStrike" kern="1200" dirty="0">
                          <a:solidFill>
                            <a:schemeClr val="dk1"/>
                          </a:solidFill>
                          <a:effectLst/>
                          <a:latin typeface="+mn-lt"/>
                          <a:ea typeface="+mn-ea"/>
                          <a:cs typeface="+mn-cs"/>
                        </a:rPr>
                        <a:t>Eng</a:t>
                      </a:r>
                    </a:p>
                  </a:txBody>
                  <a:tcPr marT="91440" marB="91440" anchor="b">
                    <a:noFill/>
                  </a:tcPr>
                </a:tc>
              </a:tr>
              <a:tr h="318893">
                <a:tc>
                  <a:txBody>
                    <a:bodyPr/>
                    <a:lstStyle/>
                    <a:p>
                      <a:pPr marL="0" algn="ctr" defTabSz="914400" rtl="0" eaLnBrk="1" fontAlgn="b" latinLnBrk="0" hangingPunct="1"/>
                      <a:r>
                        <a:rPr lang="en-IN" sz="1600" u="none" strike="noStrike" kern="1200" dirty="0">
                          <a:solidFill>
                            <a:schemeClr val="dk1"/>
                          </a:solidFill>
                          <a:effectLst/>
                          <a:latin typeface="+mn-lt"/>
                          <a:ea typeface="+mn-ea"/>
                          <a:cs typeface="+mn-cs"/>
                        </a:rPr>
                        <a:t>4</a:t>
                      </a:r>
                    </a:p>
                  </a:txBody>
                  <a:tcPr marT="91440" marB="91440" anchor="b">
                    <a:noFill/>
                  </a:tcPr>
                </a:tc>
                <a:tc>
                  <a:txBody>
                    <a:bodyPr/>
                    <a:lstStyle/>
                    <a:p>
                      <a:pPr marL="0" algn="ctr" defTabSz="914400" rtl="0" eaLnBrk="1" fontAlgn="b" latinLnBrk="0" hangingPunct="1"/>
                      <a:r>
                        <a:rPr lang="en-IN" sz="1600" u="none" strike="noStrike" kern="1200" dirty="0">
                          <a:solidFill>
                            <a:schemeClr val="dk1"/>
                          </a:solidFill>
                          <a:effectLst/>
                          <a:latin typeface="+mn-lt"/>
                          <a:ea typeface="+mn-ea"/>
                          <a:cs typeface="+mn-cs"/>
                        </a:rPr>
                        <a:t>Admin</a:t>
                      </a:r>
                    </a:p>
                  </a:txBody>
                  <a:tcPr marT="91440" marB="91440" anchor="b">
                    <a:noFill/>
                  </a:tcPr>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Inner join</a:t>
            </a:r>
            <a:endParaRPr lang="en-US" dirty="0"/>
          </a:p>
        </p:txBody>
      </p:sp>
      <p:sp>
        <p:nvSpPr>
          <p:cNvPr id="4" name="Content Placeholder 3"/>
          <p:cNvSpPr>
            <a:spLocks noGrp="1"/>
          </p:cNvSpPr>
          <p:nvPr>
            <p:ph idx="1"/>
          </p:nvPr>
        </p:nvSpPr>
        <p:spPr/>
        <p:txBody>
          <a:bodyPr>
            <a:normAutofit/>
          </a:bodyPr>
          <a:lstStyle/>
          <a:p>
            <a:pPr lvl="1"/>
            <a:r>
              <a:rPr lang="en-US" sz="1600" dirty="0" smtClean="0"/>
              <a:t>Select * from employee join employee department ON(employee.empId=employeedepartment.empId)</a:t>
            </a:r>
          </a:p>
          <a:p>
            <a:pPr lvl="1"/>
            <a:endParaRPr lang="en-US" sz="1600" dirty="0" smtClean="0"/>
          </a:p>
          <a:p>
            <a:pPr lvl="1"/>
            <a:endParaRPr lang="en-US" sz="1600" dirty="0" smtClean="0"/>
          </a:p>
        </p:txBody>
      </p:sp>
      <p:sp>
        <p:nvSpPr>
          <p:cNvPr id="3" name="Slide Number Placeholder 2"/>
          <p:cNvSpPr>
            <a:spLocks noGrp="1"/>
          </p:cNvSpPr>
          <p:nvPr>
            <p:ph type="sldNum" sz="quarter" idx="12"/>
          </p:nvPr>
        </p:nvSpPr>
        <p:spPr/>
        <p:txBody>
          <a:bodyPr/>
          <a:lstStyle/>
          <a:p>
            <a:fld id="{5A0614AE-7DA6-4443-9A06-FA7BD7CD666D}" type="slidenum">
              <a:rPr lang="en-US" smtClean="0"/>
              <a:pPr/>
              <a:t>38</a:t>
            </a:fld>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xmlns="" val="238891137"/>
              </p:ext>
            </p:extLst>
          </p:nvPr>
        </p:nvGraphicFramePr>
        <p:xfrm>
          <a:off x="533400" y="1752600"/>
          <a:ext cx="8915401" cy="2164080"/>
        </p:xfrm>
        <a:graphic>
          <a:graphicData uri="http://schemas.openxmlformats.org/drawingml/2006/table">
            <a:tbl>
              <a:tblPr>
                <a:tableStyleId>{5C22544A-7EE6-4342-B048-85BDC9FD1C3A}</a:tableStyleId>
              </a:tblPr>
              <a:tblGrid>
                <a:gridCol w="1886645"/>
                <a:gridCol w="1831115"/>
                <a:gridCol w="1732547"/>
                <a:gridCol w="1732547"/>
                <a:gridCol w="1732547"/>
              </a:tblGrid>
              <a:tr h="290575">
                <a:tc>
                  <a:txBody>
                    <a:bodyPr/>
                    <a:lstStyle/>
                    <a:p>
                      <a:pPr algn="ctr" fontAlgn="b"/>
                      <a:r>
                        <a:rPr lang="en-IN" sz="1800" b="1" u="none" strike="noStrike" dirty="0" smtClean="0">
                          <a:effectLst/>
                        </a:rPr>
                        <a:t>EMP ID</a:t>
                      </a:r>
                      <a:endParaRPr lang="en-IN" sz="1800" b="1" i="0" u="none" strike="noStrike" dirty="0">
                        <a:solidFill>
                          <a:srgbClr val="000000"/>
                        </a:solidFill>
                        <a:effectLst/>
                        <a:latin typeface="Calibri"/>
                      </a:endParaRPr>
                    </a:p>
                  </a:txBody>
                  <a:tcPr marT="91440" marB="91440" anchor="b">
                    <a:lnL w="12700" cmpd="sng">
                      <a:noFill/>
                    </a:lnL>
                    <a:lnR w="12700" cmpd="sng">
                      <a:noFill/>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800" b="1" u="none" strike="noStrike" dirty="0" smtClean="0">
                          <a:effectLst/>
                        </a:rPr>
                        <a:t>Emp Name</a:t>
                      </a:r>
                      <a:endParaRPr lang="en-IN" sz="1800" b="1" i="0" u="none" strike="noStrike" dirty="0">
                        <a:solidFill>
                          <a:srgbClr val="000000"/>
                        </a:solidFill>
                        <a:effectLst/>
                        <a:latin typeface="Calibri"/>
                      </a:endParaRPr>
                    </a:p>
                  </a:txBody>
                  <a:tcPr marT="91440" marB="91440" anchor="b">
                    <a:lnL w="12700" cmpd="sng">
                      <a:noFill/>
                    </a:lnL>
                    <a:lnR w="12700" cmpd="sng">
                      <a:noFill/>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800" b="1" u="none" strike="noStrike" dirty="0">
                          <a:effectLst/>
                        </a:rPr>
                        <a:t>Address</a:t>
                      </a:r>
                      <a:endParaRPr lang="en-IN" sz="1800" b="1" i="0" u="none" strike="noStrike" dirty="0">
                        <a:solidFill>
                          <a:srgbClr val="000000"/>
                        </a:solidFill>
                        <a:effectLst/>
                        <a:latin typeface="Calibri"/>
                      </a:endParaRPr>
                    </a:p>
                  </a:txBody>
                  <a:tcPr marT="91440" marB="91440" anchor="b">
                    <a:lnL w="12700" cmpd="sng">
                      <a:noFill/>
                    </a:lnL>
                    <a:lnR w="12700" cmpd="sng">
                      <a:noFill/>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800" b="1" u="none" strike="noStrike" kern="1200" dirty="0" smtClean="0">
                          <a:solidFill>
                            <a:schemeClr val="dk1"/>
                          </a:solidFill>
                          <a:effectLst/>
                          <a:latin typeface="+mn-lt"/>
                          <a:ea typeface="+mn-ea"/>
                          <a:cs typeface="+mn-cs"/>
                        </a:rPr>
                        <a:t>Emp ID</a:t>
                      </a:r>
                      <a:endParaRPr lang="en-IN" sz="1800" b="1" u="none" strike="noStrike" kern="1200" dirty="0">
                        <a:solidFill>
                          <a:schemeClr val="dk1"/>
                        </a:solidFill>
                        <a:effectLst/>
                        <a:latin typeface="+mn-lt"/>
                        <a:ea typeface="+mn-ea"/>
                        <a:cs typeface="+mn-cs"/>
                      </a:endParaRPr>
                    </a:p>
                  </a:txBody>
                  <a:tcPr marT="91440" marB="91440" anchor="b">
                    <a:lnL w="12700" cmpd="sng">
                      <a:noFill/>
                    </a:lnL>
                    <a:lnR w="12700" cmpd="sng">
                      <a:noFill/>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800" b="1" u="none" strike="noStrike" kern="1200" dirty="0">
                          <a:solidFill>
                            <a:schemeClr val="dk1"/>
                          </a:solidFill>
                          <a:effectLst/>
                          <a:latin typeface="+mn-lt"/>
                          <a:ea typeface="+mn-ea"/>
                          <a:cs typeface="+mn-cs"/>
                        </a:rPr>
                        <a:t>Department</a:t>
                      </a:r>
                    </a:p>
                  </a:txBody>
                  <a:tcPr marT="91440" marB="91440" anchor="b">
                    <a:lnL w="12700" cmpd="sng">
                      <a:noFill/>
                    </a:lnL>
                    <a:lnR w="12700" cmpd="sng">
                      <a:noFill/>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290575">
                <a:tc>
                  <a:txBody>
                    <a:bodyPr/>
                    <a:lstStyle/>
                    <a:p>
                      <a:pPr algn="ctr" fontAlgn="b"/>
                      <a:r>
                        <a:rPr lang="en-IN" sz="1600" u="none" strike="noStrike" dirty="0">
                          <a:effectLst/>
                        </a:rPr>
                        <a:t>1</a:t>
                      </a:r>
                      <a:endParaRPr lang="en-IN" sz="1600" b="0" i="0" u="none" strike="noStrike" dirty="0">
                        <a:solidFill>
                          <a:srgbClr val="000000"/>
                        </a:solidFill>
                        <a:effectLst/>
                        <a:latin typeface="Calibri"/>
                      </a:endParaRPr>
                    </a:p>
                  </a:txBody>
                  <a:tcPr marT="91440" marB="91440" anchor="b">
                    <a:lnT w="28575" cap="flat" cmpd="sng" algn="ctr">
                      <a:solidFill>
                        <a:schemeClr val="tx2"/>
                      </a:solidFill>
                      <a:prstDash val="solid"/>
                      <a:round/>
                      <a:headEnd type="none" w="med" len="med"/>
                      <a:tailEnd type="none" w="med" len="med"/>
                    </a:lnT>
                    <a:noFill/>
                  </a:tcPr>
                </a:tc>
                <a:tc>
                  <a:txBody>
                    <a:bodyPr/>
                    <a:lstStyle/>
                    <a:p>
                      <a:pPr algn="ctr" fontAlgn="b"/>
                      <a:r>
                        <a:rPr lang="en-IN" sz="1600" u="none" strike="noStrike" dirty="0">
                          <a:effectLst/>
                        </a:rPr>
                        <a:t>Rose</a:t>
                      </a:r>
                      <a:endParaRPr lang="en-IN" sz="1600" b="0" i="0" u="none" strike="noStrike" dirty="0">
                        <a:solidFill>
                          <a:srgbClr val="000000"/>
                        </a:solidFill>
                        <a:effectLst/>
                        <a:latin typeface="Calibri"/>
                      </a:endParaRPr>
                    </a:p>
                  </a:txBody>
                  <a:tcPr marT="91440" marB="91440" anchor="b">
                    <a:lnT w="28575" cap="flat" cmpd="sng" algn="ctr">
                      <a:solidFill>
                        <a:schemeClr val="tx2"/>
                      </a:solidFill>
                      <a:prstDash val="solid"/>
                      <a:round/>
                      <a:headEnd type="none" w="med" len="med"/>
                      <a:tailEnd type="none" w="med" len="med"/>
                    </a:lnT>
                    <a:noFill/>
                  </a:tcPr>
                </a:tc>
                <a:tc>
                  <a:txBody>
                    <a:bodyPr/>
                    <a:lstStyle/>
                    <a:p>
                      <a:pPr algn="ctr" fontAlgn="b"/>
                      <a:r>
                        <a:rPr lang="en-IN" sz="1600" u="none" strike="noStrike" dirty="0">
                          <a:effectLst/>
                        </a:rPr>
                        <a:t>US</a:t>
                      </a:r>
                      <a:endParaRPr lang="en-IN" sz="1600" b="0" i="0" u="none" strike="noStrike" dirty="0">
                        <a:solidFill>
                          <a:srgbClr val="000000"/>
                        </a:solidFill>
                        <a:effectLst/>
                        <a:latin typeface="Calibri"/>
                      </a:endParaRPr>
                    </a:p>
                  </a:txBody>
                  <a:tcPr marT="91440" marB="91440" anchor="b">
                    <a:lnT w="28575" cap="flat" cmpd="sng" algn="ctr">
                      <a:solidFill>
                        <a:schemeClr val="tx2"/>
                      </a:solidFill>
                      <a:prstDash val="solid"/>
                      <a:round/>
                      <a:headEnd type="none" w="med" len="med"/>
                      <a:tailEnd type="none" w="med" len="med"/>
                    </a:lnT>
                    <a:noFill/>
                  </a:tcPr>
                </a:tc>
                <a:tc>
                  <a:txBody>
                    <a:bodyPr/>
                    <a:lstStyle/>
                    <a:p>
                      <a:pPr marL="0" algn="ctr" defTabSz="914400" rtl="0" eaLnBrk="1" fontAlgn="b" latinLnBrk="0" hangingPunct="1"/>
                      <a:r>
                        <a:rPr lang="en-IN" sz="1600" u="none" strike="noStrike" kern="1200" dirty="0">
                          <a:solidFill>
                            <a:schemeClr val="dk1"/>
                          </a:solidFill>
                          <a:effectLst/>
                          <a:latin typeface="+mn-lt"/>
                          <a:ea typeface="+mn-ea"/>
                          <a:cs typeface="+mn-cs"/>
                        </a:rPr>
                        <a:t>1</a:t>
                      </a:r>
                    </a:p>
                  </a:txBody>
                  <a:tcPr marT="91440" marB="91440" anchor="b">
                    <a:lnT w="28575" cap="flat" cmpd="sng" algn="ctr">
                      <a:solidFill>
                        <a:schemeClr val="tx2"/>
                      </a:solidFill>
                      <a:prstDash val="solid"/>
                      <a:round/>
                      <a:headEnd type="none" w="med" len="med"/>
                      <a:tailEnd type="none" w="med" len="med"/>
                    </a:lnT>
                    <a:noFill/>
                  </a:tcPr>
                </a:tc>
                <a:tc>
                  <a:txBody>
                    <a:bodyPr/>
                    <a:lstStyle/>
                    <a:p>
                      <a:pPr marL="0" algn="ctr" defTabSz="914400" rtl="0" eaLnBrk="1" fontAlgn="b" latinLnBrk="0" hangingPunct="1"/>
                      <a:r>
                        <a:rPr lang="en-IN" sz="1600" u="none" strike="noStrike" kern="1200" dirty="0">
                          <a:solidFill>
                            <a:schemeClr val="dk1"/>
                          </a:solidFill>
                          <a:effectLst/>
                          <a:latin typeface="+mn-lt"/>
                          <a:ea typeface="+mn-ea"/>
                          <a:cs typeface="+mn-cs"/>
                        </a:rPr>
                        <a:t>IT</a:t>
                      </a:r>
                    </a:p>
                  </a:txBody>
                  <a:tcPr marT="91440" marB="91440" anchor="b">
                    <a:lnT w="28575" cap="flat" cmpd="sng" algn="ctr">
                      <a:solidFill>
                        <a:schemeClr val="tx2"/>
                      </a:solidFill>
                      <a:prstDash val="solid"/>
                      <a:round/>
                      <a:headEnd type="none" w="med" len="med"/>
                      <a:tailEnd type="none" w="med" len="med"/>
                    </a:lnT>
                    <a:noFill/>
                  </a:tcPr>
                </a:tc>
              </a:tr>
              <a:tr h="290575">
                <a:tc>
                  <a:txBody>
                    <a:bodyPr/>
                    <a:lstStyle/>
                    <a:p>
                      <a:pPr algn="ctr" fontAlgn="b"/>
                      <a:r>
                        <a:rPr lang="en-IN" sz="1600" u="none" strike="noStrike" dirty="0">
                          <a:effectLst/>
                        </a:rPr>
                        <a:t>2</a:t>
                      </a:r>
                      <a:endParaRPr lang="en-IN" sz="1600" b="0" i="0" u="none" strike="noStrike" dirty="0">
                        <a:solidFill>
                          <a:srgbClr val="000000"/>
                        </a:solidFill>
                        <a:effectLst/>
                        <a:latin typeface="Calibri"/>
                      </a:endParaRPr>
                    </a:p>
                  </a:txBody>
                  <a:tcPr marT="91440" marB="91440" anchor="b">
                    <a:noFill/>
                  </a:tcPr>
                </a:tc>
                <a:tc>
                  <a:txBody>
                    <a:bodyPr/>
                    <a:lstStyle/>
                    <a:p>
                      <a:pPr algn="ctr" fontAlgn="b"/>
                      <a:r>
                        <a:rPr lang="en-IN" sz="1600" u="none" strike="noStrike" dirty="0">
                          <a:effectLst/>
                        </a:rPr>
                        <a:t>Fred</a:t>
                      </a:r>
                      <a:endParaRPr lang="en-IN" sz="1600" b="0" i="0" u="none" strike="noStrike" dirty="0">
                        <a:solidFill>
                          <a:srgbClr val="000000"/>
                        </a:solidFill>
                        <a:effectLst/>
                        <a:latin typeface="Calibri"/>
                      </a:endParaRPr>
                    </a:p>
                  </a:txBody>
                  <a:tcPr marT="91440" marB="91440" anchor="b">
                    <a:noFill/>
                  </a:tcPr>
                </a:tc>
                <a:tc>
                  <a:txBody>
                    <a:bodyPr/>
                    <a:lstStyle/>
                    <a:p>
                      <a:pPr algn="ctr" fontAlgn="b"/>
                      <a:r>
                        <a:rPr lang="en-IN" sz="1600" u="none" strike="noStrike" dirty="0">
                          <a:effectLst/>
                        </a:rPr>
                        <a:t>US</a:t>
                      </a:r>
                      <a:endParaRPr lang="en-IN" sz="1600" b="0" i="0" u="none" strike="noStrike" dirty="0">
                        <a:solidFill>
                          <a:srgbClr val="000000"/>
                        </a:solidFill>
                        <a:effectLst/>
                        <a:latin typeface="Calibri"/>
                      </a:endParaRPr>
                    </a:p>
                  </a:txBody>
                  <a:tcPr marT="91440" marB="91440" anchor="b">
                    <a:noFill/>
                  </a:tcPr>
                </a:tc>
                <a:tc>
                  <a:txBody>
                    <a:bodyPr/>
                    <a:lstStyle/>
                    <a:p>
                      <a:pPr marL="0" algn="ctr" defTabSz="914400" rtl="0" eaLnBrk="1" fontAlgn="b" latinLnBrk="0" hangingPunct="1"/>
                      <a:r>
                        <a:rPr lang="en-IN" sz="1600" u="none" strike="noStrike" kern="1200" dirty="0">
                          <a:solidFill>
                            <a:schemeClr val="dk1"/>
                          </a:solidFill>
                          <a:effectLst/>
                          <a:latin typeface="+mn-lt"/>
                          <a:ea typeface="+mn-ea"/>
                          <a:cs typeface="+mn-cs"/>
                        </a:rPr>
                        <a:t>2</a:t>
                      </a:r>
                    </a:p>
                  </a:txBody>
                  <a:tcPr marT="91440" marB="91440" anchor="b">
                    <a:noFill/>
                  </a:tcPr>
                </a:tc>
                <a:tc>
                  <a:txBody>
                    <a:bodyPr/>
                    <a:lstStyle/>
                    <a:p>
                      <a:pPr marL="0" algn="ctr" defTabSz="914400" rtl="0" eaLnBrk="1" fontAlgn="b" latinLnBrk="0" hangingPunct="1"/>
                      <a:r>
                        <a:rPr lang="en-IN" sz="1600" u="none" strike="noStrike" kern="1200" dirty="0">
                          <a:solidFill>
                            <a:schemeClr val="dk1"/>
                          </a:solidFill>
                          <a:effectLst/>
                          <a:latin typeface="+mn-lt"/>
                          <a:ea typeface="+mn-ea"/>
                          <a:cs typeface="+mn-cs"/>
                        </a:rPr>
                        <a:t>IT</a:t>
                      </a:r>
                    </a:p>
                  </a:txBody>
                  <a:tcPr marT="91440" marB="91440" anchor="b">
                    <a:noFill/>
                  </a:tcPr>
                </a:tc>
              </a:tr>
              <a:tr h="290575">
                <a:tc>
                  <a:txBody>
                    <a:bodyPr/>
                    <a:lstStyle/>
                    <a:p>
                      <a:pPr algn="ctr" fontAlgn="b"/>
                      <a:r>
                        <a:rPr lang="en-IN" sz="1600" u="none" strike="noStrike" dirty="0">
                          <a:effectLst/>
                        </a:rPr>
                        <a:t>3</a:t>
                      </a:r>
                      <a:endParaRPr lang="en-IN" sz="1600" b="0" i="0" u="none" strike="noStrike" dirty="0">
                        <a:solidFill>
                          <a:srgbClr val="000000"/>
                        </a:solidFill>
                        <a:effectLst/>
                        <a:latin typeface="Calibri"/>
                      </a:endParaRPr>
                    </a:p>
                  </a:txBody>
                  <a:tcPr marT="91440" marB="91440" anchor="b">
                    <a:noFill/>
                  </a:tcPr>
                </a:tc>
                <a:tc>
                  <a:txBody>
                    <a:bodyPr/>
                    <a:lstStyle/>
                    <a:p>
                      <a:pPr algn="ctr" fontAlgn="b"/>
                      <a:r>
                        <a:rPr lang="en-IN" sz="1600" u="none" strike="noStrike" dirty="0">
                          <a:effectLst/>
                        </a:rPr>
                        <a:t>Jess</a:t>
                      </a:r>
                      <a:endParaRPr lang="en-IN" sz="1600" b="0" i="0" u="none" strike="noStrike" dirty="0">
                        <a:solidFill>
                          <a:srgbClr val="000000"/>
                        </a:solidFill>
                        <a:effectLst/>
                        <a:latin typeface="Calibri"/>
                      </a:endParaRPr>
                    </a:p>
                  </a:txBody>
                  <a:tcPr marT="91440" marB="91440" anchor="b">
                    <a:noFill/>
                  </a:tcPr>
                </a:tc>
                <a:tc>
                  <a:txBody>
                    <a:bodyPr/>
                    <a:lstStyle/>
                    <a:p>
                      <a:pPr algn="ctr" fontAlgn="b"/>
                      <a:r>
                        <a:rPr lang="en-IN" sz="1600" u="none" strike="noStrike" dirty="0">
                          <a:effectLst/>
                        </a:rPr>
                        <a:t>In</a:t>
                      </a:r>
                      <a:endParaRPr lang="en-IN" sz="1600" b="0" i="0" u="none" strike="noStrike" dirty="0">
                        <a:solidFill>
                          <a:srgbClr val="000000"/>
                        </a:solidFill>
                        <a:effectLst/>
                        <a:latin typeface="Calibri"/>
                      </a:endParaRPr>
                    </a:p>
                  </a:txBody>
                  <a:tcPr marT="91440" marB="91440" anchor="b">
                    <a:noFill/>
                  </a:tcPr>
                </a:tc>
                <a:tc>
                  <a:txBody>
                    <a:bodyPr/>
                    <a:lstStyle/>
                    <a:p>
                      <a:pPr marL="0" algn="ctr" defTabSz="914400" rtl="0" eaLnBrk="1" fontAlgn="b" latinLnBrk="0" hangingPunct="1"/>
                      <a:r>
                        <a:rPr lang="en-IN" sz="1600" u="none" strike="noStrike" kern="1200" dirty="0">
                          <a:solidFill>
                            <a:schemeClr val="dk1"/>
                          </a:solidFill>
                          <a:effectLst/>
                          <a:latin typeface="+mn-lt"/>
                          <a:ea typeface="+mn-ea"/>
                          <a:cs typeface="+mn-cs"/>
                        </a:rPr>
                        <a:t>3</a:t>
                      </a:r>
                    </a:p>
                  </a:txBody>
                  <a:tcPr marT="91440" marB="91440" anchor="b">
                    <a:noFill/>
                  </a:tcPr>
                </a:tc>
                <a:tc>
                  <a:txBody>
                    <a:bodyPr/>
                    <a:lstStyle/>
                    <a:p>
                      <a:pPr marL="0" algn="ctr" defTabSz="914400" rtl="0" eaLnBrk="1" fontAlgn="b" latinLnBrk="0" hangingPunct="1"/>
                      <a:r>
                        <a:rPr lang="en-IN" sz="1600" u="none" strike="noStrike" kern="1200" dirty="0">
                          <a:solidFill>
                            <a:schemeClr val="dk1"/>
                          </a:solidFill>
                          <a:effectLst/>
                          <a:latin typeface="+mn-lt"/>
                          <a:ea typeface="+mn-ea"/>
                          <a:cs typeface="+mn-cs"/>
                        </a:rPr>
                        <a:t>Eng</a:t>
                      </a:r>
                    </a:p>
                  </a:txBody>
                  <a:tcPr marT="91440" marB="91440" anchor="b">
                    <a:noFill/>
                  </a:tcPr>
                </a:tc>
              </a:tr>
              <a:tr h="290575">
                <a:tc>
                  <a:txBody>
                    <a:bodyPr/>
                    <a:lstStyle/>
                    <a:p>
                      <a:pPr algn="ctr" fontAlgn="b"/>
                      <a:r>
                        <a:rPr lang="en-IN" sz="1600" u="none" strike="noStrike" dirty="0">
                          <a:effectLst/>
                        </a:rPr>
                        <a:t>4</a:t>
                      </a:r>
                      <a:endParaRPr lang="en-IN" sz="1600" b="0" i="0" u="none" strike="noStrike" dirty="0">
                        <a:solidFill>
                          <a:srgbClr val="000000"/>
                        </a:solidFill>
                        <a:effectLst/>
                        <a:latin typeface="Calibri"/>
                      </a:endParaRPr>
                    </a:p>
                  </a:txBody>
                  <a:tcPr marT="91440" marB="91440" anchor="b">
                    <a:noFill/>
                  </a:tcPr>
                </a:tc>
                <a:tc>
                  <a:txBody>
                    <a:bodyPr/>
                    <a:lstStyle/>
                    <a:p>
                      <a:pPr algn="ctr" fontAlgn="b"/>
                      <a:r>
                        <a:rPr lang="en-IN" sz="1600" u="none" strike="noStrike" dirty="0">
                          <a:effectLst/>
                        </a:rPr>
                        <a:t>Frey</a:t>
                      </a:r>
                      <a:endParaRPr lang="en-IN" sz="1600" b="0" i="0" u="none" strike="noStrike" dirty="0">
                        <a:solidFill>
                          <a:srgbClr val="000000"/>
                        </a:solidFill>
                        <a:effectLst/>
                        <a:latin typeface="Calibri"/>
                      </a:endParaRPr>
                    </a:p>
                  </a:txBody>
                  <a:tcPr marT="91440" marB="91440" anchor="b">
                    <a:noFill/>
                  </a:tcPr>
                </a:tc>
                <a:tc>
                  <a:txBody>
                    <a:bodyPr/>
                    <a:lstStyle/>
                    <a:p>
                      <a:pPr algn="ctr" fontAlgn="b"/>
                      <a:r>
                        <a:rPr lang="en-IN" sz="1600" u="none" strike="noStrike" dirty="0">
                          <a:effectLst/>
                        </a:rPr>
                        <a:t>Th</a:t>
                      </a:r>
                      <a:endParaRPr lang="en-IN" sz="1600" b="0" i="0" u="none" strike="noStrike" dirty="0">
                        <a:solidFill>
                          <a:srgbClr val="000000"/>
                        </a:solidFill>
                        <a:effectLst/>
                        <a:latin typeface="Calibri"/>
                      </a:endParaRPr>
                    </a:p>
                  </a:txBody>
                  <a:tcPr marT="91440" marB="91440" anchor="b">
                    <a:noFill/>
                  </a:tcPr>
                </a:tc>
                <a:tc>
                  <a:txBody>
                    <a:bodyPr/>
                    <a:lstStyle/>
                    <a:p>
                      <a:pPr marL="0" algn="ctr" defTabSz="914400" rtl="0" eaLnBrk="1" fontAlgn="b" latinLnBrk="0" hangingPunct="1"/>
                      <a:r>
                        <a:rPr lang="en-IN" sz="1600" u="none" strike="noStrike" kern="1200" dirty="0">
                          <a:solidFill>
                            <a:schemeClr val="dk1"/>
                          </a:solidFill>
                          <a:effectLst/>
                          <a:latin typeface="+mn-lt"/>
                          <a:ea typeface="+mn-ea"/>
                          <a:cs typeface="+mn-cs"/>
                        </a:rPr>
                        <a:t>4</a:t>
                      </a:r>
                    </a:p>
                  </a:txBody>
                  <a:tcPr marT="91440" marB="91440" anchor="b">
                    <a:noFill/>
                  </a:tcPr>
                </a:tc>
                <a:tc>
                  <a:txBody>
                    <a:bodyPr/>
                    <a:lstStyle/>
                    <a:p>
                      <a:pPr marL="0" algn="ctr" defTabSz="914400" rtl="0" eaLnBrk="1" fontAlgn="b" latinLnBrk="0" hangingPunct="1"/>
                      <a:r>
                        <a:rPr lang="en-IN" sz="1600" u="none" strike="noStrike" kern="1200" dirty="0">
                          <a:solidFill>
                            <a:schemeClr val="dk1"/>
                          </a:solidFill>
                          <a:effectLst/>
                          <a:latin typeface="+mn-lt"/>
                          <a:ea typeface="+mn-ea"/>
                          <a:cs typeface="+mn-cs"/>
                        </a:rPr>
                        <a:t>Admin</a:t>
                      </a:r>
                    </a:p>
                  </a:txBody>
                  <a:tcPr marT="91440" marB="91440" anchor="b">
                    <a:noFill/>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3</a:t>
            </a:fld>
            <a:endParaRPr lang="en-US" dirty="0"/>
          </a:p>
        </p:txBody>
      </p:sp>
      <p:sp>
        <p:nvSpPr>
          <p:cNvPr id="3" name="Title 2"/>
          <p:cNvSpPr>
            <a:spLocks noGrp="1"/>
          </p:cNvSpPr>
          <p:nvPr>
            <p:ph type="title"/>
          </p:nvPr>
        </p:nvSpPr>
        <p:spPr/>
        <p:txBody>
          <a:bodyPr/>
          <a:lstStyle/>
          <a:p>
            <a:r>
              <a:rPr lang="en-US" dirty="0" smtClean="0"/>
              <a:t>What HIVE is not ?</a:t>
            </a:r>
            <a:endParaRPr lang="en-US" dirty="0"/>
          </a:p>
        </p:txBody>
      </p:sp>
      <p:sp>
        <p:nvSpPr>
          <p:cNvPr id="4" name="Text Placeholder 3"/>
          <p:cNvSpPr>
            <a:spLocks noGrp="1"/>
          </p:cNvSpPr>
          <p:nvPr>
            <p:ph type="body" sz="quarter" idx="13"/>
          </p:nvPr>
        </p:nvSpPr>
        <p:spPr/>
        <p:txBody>
          <a:bodyPr>
            <a:normAutofit/>
          </a:bodyPr>
          <a:lstStyle/>
          <a:p>
            <a:pPr lvl="1"/>
            <a:r>
              <a:rPr sz="1600" dirty="0" smtClean="0">
                <a:solidFill>
                  <a:schemeClr val="tx1"/>
                </a:solidFill>
              </a:rPr>
              <a:t>Hive is not a RDBMS !</a:t>
            </a:r>
            <a:endParaRPr sz="1600" dirty="0">
              <a:solidFill>
                <a:schemeClr val="tx1"/>
              </a:solidFill>
            </a:endParaRPr>
          </a:p>
          <a:p>
            <a:pPr lvl="1"/>
            <a:r>
              <a:rPr lang="en-US" sz="1600" dirty="0" smtClean="0">
                <a:solidFill>
                  <a:schemeClr val="tx1"/>
                </a:solidFill>
              </a:rPr>
              <a:t>Hive </a:t>
            </a:r>
            <a:r>
              <a:rPr lang="en-US" sz="1600" dirty="0">
                <a:solidFill>
                  <a:schemeClr val="tx1"/>
                </a:solidFill>
              </a:rPr>
              <a:t>is not designed for online transaction processing (OLTP) workloads. </a:t>
            </a:r>
          </a:p>
          <a:p>
            <a:pPr lvl="1"/>
            <a:r>
              <a:rPr lang="en-US" sz="1600" dirty="0">
                <a:solidFill>
                  <a:schemeClr val="tx1"/>
                </a:solidFill>
              </a:rPr>
              <a:t>It is best used for traditional data warehousing tasks. </a:t>
            </a:r>
            <a:endParaRPr lang="en-US" sz="1600" dirty="0" smtClean="0">
              <a:solidFill>
                <a:schemeClr val="tx1"/>
              </a:solidFill>
            </a:endParaRPr>
          </a:p>
          <a:p>
            <a:pPr lvl="1"/>
            <a:r>
              <a:rPr lang="en-US" sz="1600" dirty="0">
                <a:solidFill>
                  <a:schemeClr val="tx1"/>
                </a:solidFill>
              </a:rPr>
              <a:t>Correlated subqueries</a:t>
            </a:r>
          </a:p>
          <a:p>
            <a:pPr lvl="1"/>
            <a:r>
              <a:rPr lang="en-US" sz="1600" dirty="0">
                <a:solidFill>
                  <a:schemeClr val="tx1"/>
                </a:solidFill>
              </a:rPr>
              <a:t>Even with small amount of data time to return the response can’t  be compared to RDBMs</a:t>
            </a:r>
          </a:p>
          <a:p>
            <a:pPr marL="0" lvl="1" indent="0">
              <a:buNone/>
            </a:pPr>
            <a:endParaRPr lang="en-US" sz="1600" dirty="0">
              <a:solidFill>
                <a:schemeClr val="tx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Left </a:t>
            </a:r>
            <a:r>
              <a:rPr lang="en-US" dirty="0" smtClean="0"/>
              <a:t>outer join</a:t>
            </a:r>
            <a:endParaRPr lang="en-US" dirty="0"/>
          </a:p>
        </p:txBody>
      </p:sp>
      <p:sp>
        <p:nvSpPr>
          <p:cNvPr id="3" name="Content Placeholder 2"/>
          <p:cNvSpPr>
            <a:spLocks noGrp="1"/>
          </p:cNvSpPr>
          <p:nvPr>
            <p:ph idx="1"/>
          </p:nvPr>
        </p:nvSpPr>
        <p:spPr/>
        <p:txBody>
          <a:bodyPr>
            <a:normAutofit/>
          </a:bodyPr>
          <a:lstStyle/>
          <a:p>
            <a:pPr lvl="1"/>
            <a:r>
              <a:rPr lang="en-US" sz="1600" dirty="0" smtClean="0"/>
              <a:t>Select e.empId, empName, department from employee e Left outer join employee department ed on (e.empId=ed.empId);</a:t>
            </a:r>
          </a:p>
        </p:txBody>
      </p:sp>
      <p:sp>
        <p:nvSpPr>
          <p:cNvPr id="4" name="Slide Number Placeholder 3"/>
          <p:cNvSpPr>
            <a:spLocks noGrp="1"/>
          </p:cNvSpPr>
          <p:nvPr>
            <p:ph type="sldNum" sz="quarter" idx="12"/>
          </p:nvPr>
        </p:nvSpPr>
        <p:spPr/>
        <p:txBody>
          <a:bodyPr/>
          <a:lstStyle/>
          <a:p>
            <a:fld id="{5A0614AE-7DA6-4443-9A06-FA7BD7CD666D}" type="slidenum">
              <a:rPr lang="en-US" smtClean="0"/>
              <a:pPr/>
              <a:t>39</a:t>
            </a:fld>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xmlns="" val="238891137"/>
              </p:ext>
            </p:extLst>
          </p:nvPr>
        </p:nvGraphicFramePr>
        <p:xfrm>
          <a:off x="533400" y="1905000"/>
          <a:ext cx="8915400" cy="2590800"/>
        </p:xfrm>
        <a:graphic>
          <a:graphicData uri="http://schemas.openxmlformats.org/drawingml/2006/table">
            <a:tbl>
              <a:tblPr>
                <a:tableStyleId>{5C22544A-7EE6-4342-B048-85BDC9FD1C3A}</a:tableStyleId>
              </a:tblPr>
              <a:tblGrid>
                <a:gridCol w="3086100"/>
                <a:gridCol w="2995265"/>
                <a:gridCol w="2834035"/>
              </a:tblGrid>
              <a:tr h="228600">
                <a:tc>
                  <a:txBody>
                    <a:bodyPr/>
                    <a:lstStyle/>
                    <a:p>
                      <a:pPr algn="ctr" fontAlgn="b"/>
                      <a:r>
                        <a:rPr lang="en-IN" sz="1800" b="1" u="none" strike="noStrike" dirty="0" smtClean="0">
                          <a:effectLst/>
                        </a:rPr>
                        <a:t>EMP ID</a:t>
                      </a:r>
                      <a:endParaRPr lang="en-IN" sz="1800" b="1" i="0" u="none" strike="noStrike" dirty="0">
                        <a:solidFill>
                          <a:srgbClr val="000000"/>
                        </a:solidFill>
                        <a:effectLst/>
                        <a:latin typeface="Calibri"/>
                      </a:endParaRPr>
                    </a:p>
                  </a:txBody>
                  <a:tcPr marT="91440" marB="91440" anchor="b">
                    <a:lnL w="12700" cmpd="sng">
                      <a:noFill/>
                    </a:lnL>
                    <a:lnR w="12700" cmpd="sng">
                      <a:noFill/>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800" b="1" u="none" strike="noStrike" dirty="0" smtClean="0">
                          <a:effectLst/>
                        </a:rPr>
                        <a:t>Emp Name</a:t>
                      </a:r>
                      <a:endParaRPr lang="en-IN" sz="1800" b="1" i="0" u="none" strike="noStrike" dirty="0">
                        <a:solidFill>
                          <a:srgbClr val="000000"/>
                        </a:solidFill>
                        <a:effectLst/>
                        <a:latin typeface="Calibri"/>
                      </a:endParaRPr>
                    </a:p>
                  </a:txBody>
                  <a:tcPr marT="91440" marB="91440" anchor="b">
                    <a:lnL w="12700" cmpd="sng">
                      <a:noFill/>
                    </a:lnL>
                    <a:lnR w="12700" cmpd="sng">
                      <a:noFill/>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800" b="1" u="none" strike="noStrike" kern="1200" dirty="0" smtClean="0">
                          <a:solidFill>
                            <a:schemeClr val="dk1"/>
                          </a:solidFill>
                          <a:effectLst/>
                          <a:latin typeface="+mn-lt"/>
                          <a:ea typeface="+mn-ea"/>
                          <a:cs typeface="+mn-cs"/>
                        </a:rPr>
                        <a:t>Department</a:t>
                      </a:r>
                      <a:endParaRPr lang="en-IN" sz="1800" b="1" u="none" strike="noStrike" kern="1200" dirty="0">
                        <a:solidFill>
                          <a:schemeClr val="dk1"/>
                        </a:solidFill>
                        <a:effectLst/>
                        <a:latin typeface="+mn-lt"/>
                        <a:ea typeface="+mn-ea"/>
                        <a:cs typeface="+mn-cs"/>
                      </a:endParaRPr>
                    </a:p>
                  </a:txBody>
                  <a:tcPr marT="91440" marB="91440" anchor="b">
                    <a:lnL w="12700" cmpd="sng">
                      <a:noFill/>
                    </a:lnL>
                    <a:lnR w="12700" cmpd="sng">
                      <a:noFill/>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213360">
                <a:tc>
                  <a:txBody>
                    <a:bodyPr/>
                    <a:lstStyle/>
                    <a:p>
                      <a:pPr algn="ctr" fontAlgn="b"/>
                      <a:r>
                        <a:rPr lang="en-IN" sz="1600" u="none" strike="noStrike" dirty="0">
                          <a:effectLst/>
                        </a:rPr>
                        <a:t>1</a:t>
                      </a:r>
                      <a:endParaRPr lang="en-IN" sz="1600" b="0" i="0" u="none" strike="noStrike" dirty="0">
                        <a:solidFill>
                          <a:srgbClr val="000000"/>
                        </a:solidFill>
                        <a:effectLst/>
                        <a:latin typeface="Calibri"/>
                      </a:endParaRPr>
                    </a:p>
                  </a:txBody>
                  <a:tcPr marT="91440" marB="91440" anchor="b">
                    <a:lnT w="28575" cap="flat" cmpd="sng" algn="ctr">
                      <a:solidFill>
                        <a:schemeClr val="tx2"/>
                      </a:solidFill>
                      <a:prstDash val="solid"/>
                      <a:round/>
                      <a:headEnd type="none" w="med" len="med"/>
                      <a:tailEnd type="none" w="med" len="med"/>
                    </a:lnT>
                    <a:noFill/>
                  </a:tcPr>
                </a:tc>
                <a:tc>
                  <a:txBody>
                    <a:bodyPr/>
                    <a:lstStyle/>
                    <a:p>
                      <a:pPr algn="ctr" fontAlgn="b"/>
                      <a:r>
                        <a:rPr lang="en-IN" sz="1600" u="none" strike="noStrike" dirty="0">
                          <a:effectLst/>
                        </a:rPr>
                        <a:t>Rose</a:t>
                      </a:r>
                      <a:endParaRPr lang="en-IN" sz="1600" b="0" i="0" u="none" strike="noStrike" dirty="0">
                        <a:solidFill>
                          <a:srgbClr val="000000"/>
                        </a:solidFill>
                        <a:effectLst/>
                        <a:latin typeface="Calibri"/>
                      </a:endParaRPr>
                    </a:p>
                  </a:txBody>
                  <a:tcPr marT="91440" marB="91440" anchor="b">
                    <a:lnT w="28575" cap="flat" cmpd="sng" algn="ctr">
                      <a:solidFill>
                        <a:schemeClr val="tx2"/>
                      </a:solidFill>
                      <a:prstDash val="solid"/>
                      <a:round/>
                      <a:headEnd type="none" w="med" len="med"/>
                      <a:tailEnd type="none" w="med" len="med"/>
                    </a:lnT>
                    <a:noFill/>
                  </a:tcPr>
                </a:tc>
                <a:tc>
                  <a:txBody>
                    <a:bodyPr/>
                    <a:lstStyle/>
                    <a:p>
                      <a:pPr marL="0" algn="ctr" defTabSz="914400" rtl="0" eaLnBrk="1" fontAlgn="b" latinLnBrk="0" hangingPunct="1"/>
                      <a:r>
                        <a:rPr lang="en-IN" sz="1600" u="none" strike="noStrike" kern="1200" dirty="0">
                          <a:solidFill>
                            <a:schemeClr val="dk1"/>
                          </a:solidFill>
                          <a:effectLst/>
                          <a:latin typeface="+mn-lt"/>
                          <a:ea typeface="+mn-ea"/>
                          <a:cs typeface="+mn-cs"/>
                        </a:rPr>
                        <a:t>IT</a:t>
                      </a:r>
                    </a:p>
                  </a:txBody>
                  <a:tcPr marT="91440" marB="91440" anchor="b">
                    <a:lnT w="28575" cap="flat" cmpd="sng" algn="ctr">
                      <a:solidFill>
                        <a:schemeClr val="tx2"/>
                      </a:solidFill>
                      <a:prstDash val="solid"/>
                      <a:round/>
                      <a:headEnd type="none" w="med" len="med"/>
                      <a:tailEnd type="none" w="med" len="med"/>
                    </a:lnT>
                    <a:noFill/>
                  </a:tcPr>
                </a:tc>
              </a:tr>
              <a:tr h="213360">
                <a:tc>
                  <a:txBody>
                    <a:bodyPr/>
                    <a:lstStyle/>
                    <a:p>
                      <a:pPr algn="ctr" fontAlgn="b"/>
                      <a:r>
                        <a:rPr lang="en-IN" sz="1600" u="none" strike="noStrike" dirty="0">
                          <a:effectLst/>
                        </a:rPr>
                        <a:t>2</a:t>
                      </a:r>
                      <a:endParaRPr lang="en-IN" sz="1600" b="0" i="0" u="none" strike="noStrike" dirty="0">
                        <a:solidFill>
                          <a:srgbClr val="000000"/>
                        </a:solidFill>
                        <a:effectLst/>
                        <a:latin typeface="Calibri"/>
                      </a:endParaRPr>
                    </a:p>
                  </a:txBody>
                  <a:tcPr marT="91440" marB="91440" anchor="b">
                    <a:noFill/>
                  </a:tcPr>
                </a:tc>
                <a:tc>
                  <a:txBody>
                    <a:bodyPr/>
                    <a:lstStyle/>
                    <a:p>
                      <a:pPr algn="ctr" fontAlgn="b"/>
                      <a:r>
                        <a:rPr lang="en-IN" sz="1600" u="none" strike="noStrike" dirty="0">
                          <a:effectLst/>
                        </a:rPr>
                        <a:t>Fred</a:t>
                      </a:r>
                      <a:endParaRPr lang="en-IN" sz="1600" b="0" i="0" u="none" strike="noStrike" dirty="0">
                        <a:solidFill>
                          <a:srgbClr val="000000"/>
                        </a:solidFill>
                        <a:effectLst/>
                        <a:latin typeface="Calibri"/>
                      </a:endParaRPr>
                    </a:p>
                  </a:txBody>
                  <a:tcPr marT="91440" marB="91440" anchor="b">
                    <a:noFill/>
                  </a:tcPr>
                </a:tc>
                <a:tc>
                  <a:txBody>
                    <a:bodyPr/>
                    <a:lstStyle/>
                    <a:p>
                      <a:pPr marL="0" algn="ctr" defTabSz="914400" rtl="0" eaLnBrk="1" fontAlgn="b" latinLnBrk="0" hangingPunct="1"/>
                      <a:r>
                        <a:rPr lang="en-IN" sz="1600" u="none" strike="noStrike" kern="1200" dirty="0">
                          <a:solidFill>
                            <a:schemeClr val="dk1"/>
                          </a:solidFill>
                          <a:effectLst/>
                          <a:latin typeface="+mn-lt"/>
                          <a:ea typeface="+mn-ea"/>
                          <a:cs typeface="+mn-cs"/>
                        </a:rPr>
                        <a:t>IT</a:t>
                      </a:r>
                    </a:p>
                  </a:txBody>
                  <a:tcPr marT="91440" marB="91440" anchor="b">
                    <a:noFill/>
                  </a:tcPr>
                </a:tc>
              </a:tr>
              <a:tr h="213360">
                <a:tc>
                  <a:txBody>
                    <a:bodyPr/>
                    <a:lstStyle/>
                    <a:p>
                      <a:pPr algn="ctr" fontAlgn="b"/>
                      <a:r>
                        <a:rPr lang="en-IN" sz="1600" u="none" strike="noStrike" dirty="0">
                          <a:effectLst/>
                        </a:rPr>
                        <a:t>3</a:t>
                      </a:r>
                      <a:endParaRPr lang="en-IN" sz="1600" b="0" i="0" u="none" strike="noStrike" dirty="0">
                        <a:solidFill>
                          <a:srgbClr val="000000"/>
                        </a:solidFill>
                        <a:effectLst/>
                        <a:latin typeface="Calibri"/>
                      </a:endParaRPr>
                    </a:p>
                  </a:txBody>
                  <a:tcPr marT="91440" marB="91440" anchor="b">
                    <a:noFill/>
                  </a:tcPr>
                </a:tc>
                <a:tc>
                  <a:txBody>
                    <a:bodyPr/>
                    <a:lstStyle/>
                    <a:p>
                      <a:pPr algn="ctr" fontAlgn="b"/>
                      <a:r>
                        <a:rPr lang="en-IN" sz="1600" u="none" strike="noStrike" dirty="0">
                          <a:effectLst/>
                        </a:rPr>
                        <a:t>Jess</a:t>
                      </a:r>
                      <a:endParaRPr lang="en-IN" sz="1600" b="0" i="0" u="none" strike="noStrike" dirty="0">
                        <a:solidFill>
                          <a:srgbClr val="000000"/>
                        </a:solidFill>
                        <a:effectLst/>
                        <a:latin typeface="Calibri"/>
                      </a:endParaRPr>
                    </a:p>
                  </a:txBody>
                  <a:tcPr marT="91440" marB="91440" anchor="b">
                    <a:noFill/>
                  </a:tcPr>
                </a:tc>
                <a:tc>
                  <a:txBody>
                    <a:bodyPr/>
                    <a:lstStyle/>
                    <a:p>
                      <a:pPr marL="0" algn="ctr" defTabSz="914400" rtl="0" eaLnBrk="1" fontAlgn="b" latinLnBrk="0" hangingPunct="1"/>
                      <a:r>
                        <a:rPr lang="en-IN" sz="1600" u="none" strike="noStrike" kern="1200" dirty="0">
                          <a:solidFill>
                            <a:schemeClr val="dk1"/>
                          </a:solidFill>
                          <a:effectLst/>
                          <a:latin typeface="+mn-lt"/>
                          <a:ea typeface="+mn-ea"/>
                          <a:cs typeface="+mn-cs"/>
                        </a:rPr>
                        <a:t>Eng</a:t>
                      </a:r>
                    </a:p>
                  </a:txBody>
                  <a:tcPr marT="91440" marB="91440" anchor="b">
                    <a:noFill/>
                  </a:tcPr>
                </a:tc>
              </a:tr>
              <a:tr h="213360">
                <a:tc>
                  <a:txBody>
                    <a:bodyPr/>
                    <a:lstStyle/>
                    <a:p>
                      <a:pPr algn="ctr" fontAlgn="b"/>
                      <a:r>
                        <a:rPr lang="en-IN" sz="1600" u="none" strike="noStrike" dirty="0">
                          <a:effectLst/>
                        </a:rPr>
                        <a:t>4</a:t>
                      </a:r>
                      <a:endParaRPr lang="en-IN" sz="1600" b="0" i="0" u="none" strike="noStrike" dirty="0">
                        <a:solidFill>
                          <a:srgbClr val="000000"/>
                        </a:solidFill>
                        <a:effectLst/>
                        <a:latin typeface="Calibri"/>
                      </a:endParaRPr>
                    </a:p>
                  </a:txBody>
                  <a:tcPr marT="91440" marB="91440" anchor="b">
                    <a:noFill/>
                  </a:tcPr>
                </a:tc>
                <a:tc>
                  <a:txBody>
                    <a:bodyPr/>
                    <a:lstStyle/>
                    <a:p>
                      <a:pPr algn="ctr" fontAlgn="b"/>
                      <a:r>
                        <a:rPr lang="en-IN" sz="1600" u="none" strike="noStrike" dirty="0">
                          <a:effectLst/>
                        </a:rPr>
                        <a:t>Frey</a:t>
                      </a:r>
                      <a:endParaRPr lang="en-IN" sz="1600" b="0" i="0" u="none" strike="noStrike" dirty="0">
                        <a:solidFill>
                          <a:srgbClr val="000000"/>
                        </a:solidFill>
                        <a:effectLst/>
                        <a:latin typeface="Calibri"/>
                      </a:endParaRPr>
                    </a:p>
                  </a:txBody>
                  <a:tcPr marT="91440" marB="91440" anchor="b">
                    <a:noFill/>
                  </a:tcPr>
                </a:tc>
                <a:tc>
                  <a:txBody>
                    <a:bodyPr/>
                    <a:lstStyle/>
                    <a:p>
                      <a:pPr marL="0" algn="ctr" defTabSz="914400" rtl="0" eaLnBrk="1" fontAlgn="b" latinLnBrk="0" hangingPunct="1"/>
                      <a:r>
                        <a:rPr lang="en-IN" sz="1600" u="none" strike="noStrike" kern="1200" dirty="0">
                          <a:solidFill>
                            <a:schemeClr val="dk1"/>
                          </a:solidFill>
                          <a:effectLst/>
                          <a:latin typeface="+mn-lt"/>
                          <a:ea typeface="+mn-ea"/>
                          <a:cs typeface="+mn-cs"/>
                        </a:rPr>
                        <a:t>Admin</a:t>
                      </a:r>
                    </a:p>
                  </a:txBody>
                  <a:tcPr marT="91440" marB="91440" anchor="b">
                    <a:noFill/>
                  </a:tcPr>
                </a:tc>
              </a:tr>
              <a:tr h="213360">
                <a:tc>
                  <a:txBody>
                    <a:bodyPr/>
                    <a:lstStyle/>
                    <a:p>
                      <a:pPr algn="ctr" fontAlgn="b"/>
                      <a:r>
                        <a:rPr lang="en-IN" sz="1600" b="0" i="0" u="none" strike="noStrike" dirty="0" smtClean="0">
                          <a:solidFill>
                            <a:srgbClr val="000000"/>
                          </a:solidFill>
                          <a:effectLst/>
                          <a:latin typeface="Calibri"/>
                        </a:rPr>
                        <a:t>5</a:t>
                      </a:r>
                      <a:endParaRPr lang="en-IN" sz="1600" b="0" i="0" u="none" strike="noStrike" dirty="0">
                        <a:solidFill>
                          <a:srgbClr val="000000"/>
                        </a:solidFill>
                        <a:effectLst/>
                        <a:latin typeface="Calibri"/>
                      </a:endParaRPr>
                    </a:p>
                  </a:txBody>
                  <a:tcPr marT="91440" marB="91440" anchor="b">
                    <a:noFill/>
                  </a:tcPr>
                </a:tc>
                <a:tc>
                  <a:txBody>
                    <a:bodyPr/>
                    <a:lstStyle/>
                    <a:p>
                      <a:pPr algn="ctr" fontAlgn="b"/>
                      <a:r>
                        <a:rPr lang="en-IN" sz="1600" b="0" i="0" u="none" strike="noStrike" dirty="0" smtClean="0">
                          <a:solidFill>
                            <a:srgbClr val="000000"/>
                          </a:solidFill>
                          <a:effectLst/>
                          <a:latin typeface="+mn-lt"/>
                        </a:rPr>
                        <a:t>Chris</a:t>
                      </a:r>
                    </a:p>
                  </a:txBody>
                  <a:tcPr marT="91440" marB="91440" anchor="b">
                    <a:noFill/>
                  </a:tcPr>
                </a:tc>
                <a:tc>
                  <a:txBody>
                    <a:bodyPr/>
                    <a:lstStyle/>
                    <a:p>
                      <a:pPr algn="ctr" fontAlgn="b"/>
                      <a:r>
                        <a:rPr lang="en-IN" sz="1600" b="0" i="0" u="none" strike="noStrike" dirty="0" smtClean="0">
                          <a:solidFill>
                            <a:srgbClr val="000000"/>
                          </a:solidFill>
                          <a:effectLst/>
                          <a:latin typeface="Calibri"/>
                        </a:rPr>
                        <a:t>null</a:t>
                      </a:r>
                      <a:endParaRPr lang="en-IN" sz="1600" b="0" i="0" u="none" strike="noStrike" dirty="0">
                        <a:solidFill>
                          <a:srgbClr val="000000"/>
                        </a:solidFill>
                        <a:effectLst/>
                        <a:latin typeface="Calibri"/>
                      </a:endParaRPr>
                    </a:p>
                  </a:txBody>
                  <a:tcPr marT="91440" marB="91440" anchor="b">
                    <a:noFill/>
                  </a:tcPr>
                </a:tc>
              </a:tr>
            </a:tbl>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Hive </a:t>
            </a:r>
            <a:r>
              <a:rPr lang="en-US" dirty="0" smtClean="0"/>
              <a:t>functions</a:t>
            </a:r>
            <a:endParaRPr lang="en-US" dirty="0"/>
          </a:p>
        </p:txBody>
      </p:sp>
      <p:sp>
        <p:nvSpPr>
          <p:cNvPr id="3" name="Content Placeholder 2"/>
          <p:cNvSpPr>
            <a:spLocks noGrp="1"/>
          </p:cNvSpPr>
          <p:nvPr>
            <p:ph idx="1"/>
          </p:nvPr>
        </p:nvSpPr>
        <p:spPr/>
        <p:txBody>
          <a:bodyPr>
            <a:normAutofit/>
          </a:bodyPr>
          <a:lstStyle/>
          <a:p>
            <a:pPr lvl="1"/>
            <a:r>
              <a:rPr lang="en-US" sz="1600" dirty="0" smtClean="0"/>
              <a:t>round()</a:t>
            </a:r>
          </a:p>
          <a:p>
            <a:pPr lvl="1"/>
            <a:r>
              <a:rPr lang="en-US" sz="1600" dirty="0" smtClean="0"/>
              <a:t>floor()</a:t>
            </a:r>
          </a:p>
          <a:p>
            <a:pPr lvl="1"/>
            <a:r>
              <a:rPr lang="en-US" sz="1600" dirty="0" smtClean="0"/>
              <a:t>ceil()</a:t>
            </a:r>
          </a:p>
          <a:p>
            <a:pPr lvl="1"/>
            <a:r>
              <a:rPr lang="en-US" sz="1600" dirty="0" smtClean="0"/>
              <a:t>rand()</a:t>
            </a:r>
          </a:p>
          <a:p>
            <a:pPr lvl="1"/>
            <a:r>
              <a:rPr lang="en-US" sz="1600" dirty="0" smtClean="0"/>
              <a:t>exp()</a:t>
            </a:r>
          </a:p>
          <a:p>
            <a:pPr lvl="1"/>
            <a:r>
              <a:rPr lang="en-US" sz="1600" dirty="0" smtClean="0"/>
              <a:t>length()</a:t>
            </a:r>
          </a:p>
          <a:p>
            <a:pPr lvl="1"/>
            <a:r>
              <a:rPr lang="en-US" sz="1600" dirty="0" smtClean="0"/>
              <a:t>concat()</a:t>
            </a:r>
          </a:p>
          <a:p>
            <a:pPr lvl="1"/>
            <a:r>
              <a:rPr lang="en-US" sz="1600" dirty="0" smtClean="0"/>
              <a:t>substr()</a:t>
            </a:r>
          </a:p>
          <a:p>
            <a:pPr lvl="1"/>
            <a:r>
              <a:rPr lang="en-US" sz="1600" dirty="0" smtClean="0"/>
              <a:t>lower()</a:t>
            </a:r>
          </a:p>
          <a:p>
            <a:pPr lvl="1">
              <a:buNone/>
            </a:pPr>
            <a:r>
              <a:rPr lang="en-US" sz="1600" dirty="0" smtClean="0"/>
              <a:t>     etc</a:t>
            </a:r>
          </a:p>
          <a:p>
            <a:pPr lvl="1"/>
            <a:endParaRPr lang="en-US" sz="1600"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40</a:t>
            </a:fld>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Use of functions</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41</a:t>
            </a:fld>
            <a:endParaRPr lang="en-US" dirty="0"/>
          </a:p>
        </p:txBody>
      </p:sp>
      <p:pic>
        <p:nvPicPr>
          <p:cNvPr id="5" name="Content Placeholder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1092200"/>
            <a:ext cx="8915400" cy="2801982"/>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Views</a:t>
            </a:r>
            <a:endParaRPr lang="en-US" dirty="0"/>
          </a:p>
        </p:txBody>
      </p:sp>
      <p:sp>
        <p:nvSpPr>
          <p:cNvPr id="4" name="Content Placeholder 3"/>
          <p:cNvSpPr>
            <a:spLocks noGrp="1"/>
          </p:cNvSpPr>
          <p:nvPr>
            <p:ph idx="1"/>
          </p:nvPr>
        </p:nvSpPr>
        <p:spPr/>
        <p:txBody>
          <a:bodyPr/>
          <a:lstStyle/>
          <a:p>
            <a:pPr lvl="1"/>
            <a:r>
              <a:rPr lang="en-US" sz="1600" dirty="0" smtClean="0"/>
              <a:t>CREATE VIEW view(columnNames)</a:t>
            </a:r>
          </a:p>
          <a:p>
            <a:r>
              <a:rPr lang="en-US" dirty="0" smtClean="0"/>
              <a:t>	As Select …</a:t>
            </a:r>
          </a:p>
          <a:p>
            <a:endParaRPr lang="en-US" dirty="0" smtClean="0"/>
          </a:p>
          <a:p>
            <a:pPr indent="512763"/>
            <a:endParaRPr lang="en-US" dirty="0" smtClean="0"/>
          </a:p>
          <a:p>
            <a:pPr indent="512763"/>
            <a:r>
              <a:rPr lang="en-US" dirty="0" smtClean="0"/>
              <a:t>To remove view </a:t>
            </a:r>
          </a:p>
          <a:p>
            <a:pPr indent="512763"/>
            <a:r>
              <a:rPr lang="en-US" dirty="0" smtClean="0"/>
              <a:t>Drop View view</a:t>
            </a:r>
          </a:p>
          <a:p>
            <a:endParaRPr lang="en-US" dirty="0"/>
          </a:p>
        </p:txBody>
      </p:sp>
      <p:sp>
        <p:nvSpPr>
          <p:cNvPr id="3" name="Slide Number Placeholder 2"/>
          <p:cNvSpPr>
            <a:spLocks noGrp="1"/>
          </p:cNvSpPr>
          <p:nvPr>
            <p:ph type="sldNum" sz="quarter" idx="12"/>
          </p:nvPr>
        </p:nvSpPr>
        <p:spPr/>
        <p:txBody>
          <a:bodyPr/>
          <a:lstStyle/>
          <a:p>
            <a:fld id="{5A0614AE-7DA6-4443-9A06-FA7BD7CD666D}" type="slidenum">
              <a:rPr lang="en-US" smtClean="0"/>
              <a:pPr/>
              <a:t>42</a:t>
            </a:fld>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View</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43</a:t>
            </a:fld>
            <a:endParaRPr lang="en-US" dirty="0"/>
          </a:p>
        </p:txBody>
      </p:sp>
      <p:pic>
        <p:nvPicPr>
          <p:cNvPr id="5" name="Content Placeholder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399" y="1092200"/>
            <a:ext cx="8924243" cy="447040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Partitioning</a:t>
            </a:r>
            <a:endParaRPr lang="en-US" dirty="0"/>
          </a:p>
        </p:txBody>
      </p:sp>
      <p:sp>
        <p:nvSpPr>
          <p:cNvPr id="4" name="Content Placeholder 3"/>
          <p:cNvSpPr>
            <a:spLocks noGrp="1"/>
          </p:cNvSpPr>
          <p:nvPr>
            <p:ph idx="1"/>
          </p:nvPr>
        </p:nvSpPr>
        <p:spPr/>
        <p:txBody>
          <a:bodyPr>
            <a:normAutofit/>
          </a:bodyPr>
          <a:lstStyle/>
          <a:p>
            <a:pPr lvl="1"/>
            <a:r>
              <a:rPr lang="en-US" sz="1600" dirty="0" smtClean="0"/>
              <a:t>Partitioning a data set means dividing and splitting the data into smaller partitions using values of columns.</a:t>
            </a:r>
          </a:p>
          <a:p>
            <a:pPr lvl="1"/>
            <a:r>
              <a:rPr lang="en-US" sz="1600" dirty="0" smtClean="0"/>
              <a:t>Hive partitions are stored in subdirectories of table directory</a:t>
            </a:r>
          </a:p>
        </p:txBody>
      </p:sp>
      <p:sp>
        <p:nvSpPr>
          <p:cNvPr id="3" name="Slide Number Placeholder 2"/>
          <p:cNvSpPr>
            <a:spLocks noGrp="1"/>
          </p:cNvSpPr>
          <p:nvPr>
            <p:ph type="sldNum" sz="quarter" idx="12"/>
          </p:nvPr>
        </p:nvSpPr>
        <p:spPr/>
        <p:txBody>
          <a:bodyPr/>
          <a:lstStyle/>
          <a:p>
            <a:fld id="{5A0614AE-7DA6-4443-9A06-FA7BD7CD666D}" type="slidenum">
              <a:rPr lang="en-US" smtClean="0"/>
              <a:pPr/>
              <a:t>44</a:t>
            </a:fld>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Creating custom UDFs</a:t>
            </a:r>
            <a:endParaRPr lang="en-US" dirty="0"/>
          </a:p>
        </p:txBody>
      </p:sp>
      <p:sp>
        <p:nvSpPr>
          <p:cNvPr id="4" name="Content Placeholder 3"/>
          <p:cNvSpPr>
            <a:spLocks noGrp="1"/>
          </p:cNvSpPr>
          <p:nvPr>
            <p:ph idx="1"/>
          </p:nvPr>
        </p:nvSpPr>
        <p:spPr/>
        <p:txBody>
          <a:bodyPr>
            <a:normAutofit/>
          </a:bodyPr>
          <a:lstStyle/>
          <a:p>
            <a:pPr lvl="1"/>
            <a:r>
              <a:rPr lang="en-US" sz="1600" dirty="0" smtClean="0"/>
              <a:t>To implement custom UDF, need to extend org.apache.hadoop.hive.ql.exec.UDF class present in hive-exec-0.7.0-cdh3u0. This jar can be copied from /usr/lib/hive/lib of VM.</a:t>
            </a:r>
          </a:p>
          <a:p>
            <a:pPr lvl="1"/>
            <a:r>
              <a:rPr lang="en-US" sz="1600" dirty="0" smtClean="0"/>
              <a:t>The evaluate method can be implemented accordingly</a:t>
            </a:r>
          </a:p>
        </p:txBody>
      </p:sp>
      <p:sp>
        <p:nvSpPr>
          <p:cNvPr id="3" name="Slide Number Placeholder 2"/>
          <p:cNvSpPr>
            <a:spLocks noGrp="1"/>
          </p:cNvSpPr>
          <p:nvPr>
            <p:ph type="sldNum" sz="quarter" idx="12"/>
          </p:nvPr>
        </p:nvSpPr>
        <p:spPr/>
        <p:txBody>
          <a:bodyPr/>
          <a:lstStyle/>
          <a:p>
            <a:fld id="{5A0614AE-7DA6-4443-9A06-FA7BD7CD666D}" type="slidenum">
              <a:rPr lang="en-US" smtClean="0"/>
              <a:pPr/>
              <a:t>45</a:t>
            </a:fld>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Custom UDF</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46</a:t>
            </a:fld>
            <a:endParaRPr lang="en-US" dirty="0"/>
          </a:p>
        </p:txBody>
      </p:sp>
      <p:pic>
        <p:nvPicPr>
          <p:cNvPr id="5" name="Content Placeholder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1092200"/>
            <a:ext cx="8915400" cy="279400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How to run UDF</a:t>
            </a:r>
            <a:endParaRPr lang="en-US" dirty="0"/>
          </a:p>
        </p:txBody>
      </p:sp>
      <p:sp>
        <p:nvSpPr>
          <p:cNvPr id="3" name="Slide Number Placeholder 2"/>
          <p:cNvSpPr>
            <a:spLocks noGrp="1"/>
          </p:cNvSpPr>
          <p:nvPr>
            <p:ph type="sldNum" sz="quarter" idx="12"/>
          </p:nvPr>
        </p:nvSpPr>
        <p:spPr/>
        <p:txBody>
          <a:bodyPr/>
          <a:lstStyle/>
          <a:p>
            <a:fld id="{5A0614AE-7DA6-4443-9A06-FA7BD7CD666D}" type="slidenum">
              <a:rPr lang="en-US" smtClean="0"/>
              <a:pPr/>
              <a:t>47</a:t>
            </a:fld>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399" y="1092200"/>
            <a:ext cx="8929256" cy="3493655"/>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Serde</a:t>
            </a:r>
            <a:endParaRPr lang="en-US" dirty="0"/>
          </a:p>
        </p:txBody>
      </p:sp>
      <p:sp>
        <p:nvSpPr>
          <p:cNvPr id="4" name="Content Placeholder 3"/>
          <p:cNvSpPr>
            <a:spLocks noGrp="1"/>
          </p:cNvSpPr>
          <p:nvPr>
            <p:ph idx="1"/>
          </p:nvPr>
        </p:nvSpPr>
        <p:spPr/>
        <p:txBody>
          <a:bodyPr>
            <a:normAutofit/>
          </a:bodyPr>
          <a:lstStyle/>
          <a:p>
            <a:pPr lvl="1"/>
            <a:r>
              <a:rPr lang="en-US" sz="1600" dirty="0" smtClean="0"/>
              <a:t>Serde (Serializer/Deserializer) is used by Hive to control how lines are read and written to from files</a:t>
            </a:r>
          </a:p>
          <a:p>
            <a:pPr lvl="1"/>
            <a:r>
              <a:rPr lang="en-US" sz="1600" dirty="0" smtClean="0"/>
              <a:t>When used as serializer (i.e insert) table’s serde will serialize hive’s internal representation of row of data into bytes written to output file</a:t>
            </a:r>
          </a:p>
          <a:p>
            <a:pPr lvl="1"/>
            <a:r>
              <a:rPr lang="en-US" sz="1600" dirty="0" smtClean="0"/>
              <a:t>When used as deserializer (i.e querying the data), serde will deserialize a row of data from bytes in file to objects</a:t>
            </a:r>
          </a:p>
        </p:txBody>
      </p:sp>
      <p:sp>
        <p:nvSpPr>
          <p:cNvPr id="3" name="Slide Number Placeholder 2"/>
          <p:cNvSpPr>
            <a:spLocks noGrp="1"/>
          </p:cNvSpPr>
          <p:nvPr>
            <p:ph type="sldNum" sz="quarter" idx="12"/>
          </p:nvPr>
        </p:nvSpPr>
        <p:spPr/>
        <p:txBody>
          <a:bodyPr/>
          <a:lstStyle/>
          <a:p>
            <a:fld id="{5A0614AE-7DA6-4443-9A06-FA7BD7CD666D}" type="slidenum">
              <a:rPr lang="en-US" smtClean="0"/>
              <a:pPr/>
              <a:t>48</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4</a:t>
            </a:fld>
            <a:endParaRPr lang="en-US" dirty="0"/>
          </a:p>
        </p:txBody>
      </p:sp>
      <p:sp>
        <p:nvSpPr>
          <p:cNvPr id="3" name="Title 2"/>
          <p:cNvSpPr>
            <a:spLocks noGrp="1"/>
          </p:cNvSpPr>
          <p:nvPr>
            <p:ph type="title"/>
          </p:nvPr>
        </p:nvSpPr>
        <p:spPr/>
        <p:txBody>
          <a:bodyPr/>
          <a:lstStyle/>
          <a:p>
            <a:r>
              <a:rPr lang="en-US" dirty="0" smtClean="0"/>
              <a:t>Connecting to </a:t>
            </a:r>
            <a:r>
              <a:rPr smtClean="0"/>
              <a:t>HIVE</a:t>
            </a:r>
            <a:endParaRPr lang="en-US" dirty="0"/>
          </a:p>
        </p:txBody>
      </p:sp>
      <p:sp>
        <p:nvSpPr>
          <p:cNvPr id="4" name="Text Placeholder 3"/>
          <p:cNvSpPr>
            <a:spLocks noGrp="1"/>
          </p:cNvSpPr>
          <p:nvPr>
            <p:ph type="body" sz="quarter" idx="13"/>
          </p:nvPr>
        </p:nvSpPr>
        <p:spPr/>
        <p:txBody>
          <a:bodyPr>
            <a:normAutofit/>
          </a:bodyPr>
          <a:lstStyle/>
          <a:p>
            <a:pPr lvl="1"/>
            <a:r>
              <a:rPr sz="1600">
                <a:solidFill>
                  <a:schemeClr val="tx1"/>
                </a:solidFill>
              </a:rPr>
              <a:t>Hive shell</a:t>
            </a:r>
          </a:p>
          <a:p>
            <a:pPr lvl="1"/>
            <a:r>
              <a:rPr sz="1600">
                <a:solidFill>
                  <a:schemeClr val="tx1"/>
                </a:solidFill>
              </a:rPr>
              <a:t>JDBC Driver</a:t>
            </a:r>
          </a:p>
          <a:p>
            <a:pPr lvl="1"/>
            <a:r>
              <a:rPr sz="1600">
                <a:solidFill>
                  <a:schemeClr val="tx1"/>
                </a:solidFill>
              </a:rPr>
              <a:t>ODBC Driver</a:t>
            </a:r>
          </a:p>
          <a:p>
            <a:pPr lvl="1"/>
            <a:r>
              <a:rPr sz="1600">
                <a:solidFill>
                  <a:schemeClr val="tx1"/>
                </a:solidFill>
              </a:rPr>
              <a:t>Thrift </a:t>
            </a:r>
            <a:r>
              <a:rPr sz="1600" smtClean="0">
                <a:solidFill>
                  <a:schemeClr val="tx1"/>
                </a:solidFill>
              </a:rPr>
              <a:t>Client</a:t>
            </a:r>
            <a:endParaRPr sz="1600">
              <a:solidFill>
                <a:schemeClr val="tx1"/>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Hive </a:t>
            </a:r>
            <a:r>
              <a:rPr lang="en-US" dirty="0" smtClean="0"/>
              <a:t>serde</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49</a:t>
            </a:fld>
            <a:endParaRPr lang="en-US" dirty="0"/>
          </a:p>
        </p:txBody>
      </p:sp>
      <p:graphicFrame>
        <p:nvGraphicFramePr>
          <p:cNvPr id="6" name="Content Placeholder 3"/>
          <p:cNvGraphicFramePr>
            <a:graphicFrameLocks/>
          </p:cNvGraphicFramePr>
          <p:nvPr/>
        </p:nvGraphicFramePr>
        <p:xfrm>
          <a:off x="546099" y="1092201"/>
          <a:ext cx="8931275" cy="4053840"/>
        </p:xfrm>
        <a:graphic>
          <a:graphicData uri="http://schemas.openxmlformats.org/drawingml/2006/table">
            <a:tbl>
              <a:tblPr>
                <a:tableStyleId>{5C22544A-7EE6-4342-B048-85BDC9FD1C3A}</a:tableStyleId>
              </a:tblPr>
              <a:tblGrid>
                <a:gridCol w="1984728"/>
                <a:gridCol w="3206099"/>
                <a:gridCol w="3740448"/>
              </a:tblGrid>
              <a:tr h="211985">
                <a:tc>
                  <a:txBody>
                    <a:bodyPr/>
                    <a:lstStyle/>
                    <a:p>
                      <a:pPr algn="ctr" fontAlgn="b"/>
                      <a:r>
                        <a:rPr lang="en-IN" sz="1800" b="1" u="none" strike="noStrike" dirty="0">
                          <a:effectLst/>
                          <a:latin typeface="+mn-lt"/>
                        </a:rPr>
                        <a:t>SerDeName</a:t>
                      </a:r>
                      <a:endParaRPr lang="en-IN" sz="1800" b="1" i="0" u="none" strike="noStrike" dirty="0">
                        <a:solidFill>
                          <a:srgbClr val="000000"/>
                        </a:solidFill>
                        <a:effectLst/>
                        <a:latin typeface="+mn-lt"/>
                      </a:endParaRPr>
                    </a:p>
                  </a:txBody>
                  <a:tcPr marT="91440" marB="91440" anchor="b">
                    <a:lnB w="28575" cap="flat" cmpd="sng" algn="ctr">
                      <a:solidFill>
                        <a:schemeClr val="tx2"/>
                      </a:solidFill>
                      <a:prstDash val="solid"/>
                      <a:round/>
                      <a:headEnd type="none" w="med" len="med"/>
                      <a:tailEnd type="none" w="med" len="med"/>
                    </a:lnB>
                    <a:noFill/>
                  </a:tcPr>
                </a:tc>
                <a:tc>
                  <a:txBody>
                    <a:bodyPr/>
                    <a:lstStyle/>
                    <a:p>
                      <a:pPr algn="ctr" fontAlgn="b"/>
                      <a:r>
                        <a:rPr lang="en-IN" sz="1800" b="1" u="none" strike="noStrike" dirty="0">
                          <a:effectLst/>
                          <a:latin typeface="+mn-lt"/>
                        </a:rPr>
                        <a:t>Java Package</a:t>
                      </a:r>
                      <a:endParaRPr lang="en-IN" sz="1800" b="1" i="0" u="none" strike="noStrike" dirty="0">
                        <a:solidFill>
                          <a:srgbClr val="000000"/>
                        </a:solidFill>
                        <a:effectLst/>
                        <a:latin typeface="+mn-lt"/>
                      </a:endParaRPr>
                    </a:p>
                  </a:txBody>
                  <a:tcPr marT="91440" marB="91440" anchor="b">
                    <a:lnB w="28575" cap="flat" cmpd="sng" algn="ctr">
                      <a:solidFill>
                        <a:schemeClr val="tx2"/>
                      </a:solidFill>
                      <a:prstDash val="solid"/>
                      <a:round/>
                      <a:headEnd type="none" w="med" len="med"/>
                      <a:tailEnd type="none" w="med" len="med"/>
                    </a:lnB>
                    <a:noFill/>
                  </a:tcPr>
                </a:tc>
                <a:tc>
                  <a:txBody>
                    <a:bodyPr/>
                    <a:lstStyle/>
                    <a:p>
                      <a:pPr algn="ctr" fontAlgn="b"/>
                      <a:r>
                        <a:rPr lang="en-IN" sz="1800" b="1" u="none" strike="noStrike" dirty="0">
                          <a:effectLst/>
                          <a:latin typeface="+mn-lt"/>
                        </a:rPr>
                        <a:t>Description</a:t>
                      </a:r>
                      <a:endParaRPr lang="en-IN" sz="1800" b="1" i="0" u="none" strike="noStrike" dirty="0">
                        <a:solidFill>
                          <a:srgbClr val="000000"/>
                        </a:solidFill>
                        <a:effectLst/>
                        <a:latin typeface="+mn-lt"/>
                      </a:endParaRPr>
                    </a:p>
                  </a:txBody>
                  <a:tcPr marT="91440" marB="91440" anchor="b">
                    <a:lnB w="28575" cap="flat" cmpd="sng" algn="ctr">
                      <a:solidFill>
                        <a:schemeClr val="tx2"/>
                      </a:solidFill>
                      <a:prstDash val="solid"/>
                      <a:round/>
                      <a:headEnd type="none" w="med" len="med"/>
                      <a:tailEnd type="none" w="med" len="med"/>
                    </a:lnB>
                    <a:noFill/>
                  </a:tcPr>
                </a:tc>
              </a:tr>
              <a:tr h="310911">
                <a:tc>
                  <a:txBody>
                    <a:bodyPr/>
                    <a:lstStyle/>
                    <a:p>
                      <a:pPr algn="l" fontAlgn="b"/>
                      <a:r>
                        <a:rPr lang="en-IN" sz="1600" b="1" u="none" strike="noStrike" dirty="0">
                          <a:effectLst/>
                          <a:latin typeface="+mn-lt"/>
                        </a:rPr>
                        <a:t>LazySimpleSerDe</a:t>
                      </a:r>
                      <a:endParaRPr lang="en-IN" sz="1600" b="1" i="0" u="none" strike="noStrike" dirty="0">
                        <a:solidFill>
                          <a:srgbClr val="000000"/>
                        </a:solidFill>
                        <a:effectLst/>
                        <a:latin typeface="+mn-lt"/>
                      </a:endParaRPr>
                    </a:p>
                  </a:txBody>
                  <a:tcPr marT="91440" marB="91440">
                    <a:lnT w="28575" cap="flat" cmpd="sng" algn="ctr">
                      <a:solidFill>
                        <a:schemeClr val="tx2"/>
                      </a:solidFill>
                      <a:prstDash val="solid"/>
                      <a:round/>
                      <a:headEnd type="none" w="med" len="med"/>
                      <a:tailEnd type="none" w="med" len="med"/>
                    </a:lnT>
                    <a:noFill/>
                  </a:tcPr>
                </a:tc>
                <a:tc>
                  <a:txBody>
                    <a:bodyPr/>
                    <a:lstStyle/>
                    <a:p>
                      <a:pPr algn="l" fontAlgn="b"/>
                      <a:r>
                        <a:rPr lang="en-IN" sz="1600" u="none" strike="noStrike" dirty="0">
                          <a:effectLst/>
                          <a:latin typeface="+mn-lt"/>
                        </a:rPr>
                        <a:t>org.apache.hadoop.hive.serde2.lazy </a:t>
                      </a:r>
                      <a:endParaRPr lang="en-IN" sz="1600" b="0" i="0" u="none" strike="noStrike" dirty="0">
                        <a:solidFill>
                          <a:srgbClr val="000000"/>
                        </a:solidFill>
                        <a:effectLst/>
                        <a:latin typeface="+mn-lt"/>
                      </a:endParaRPr>
                    </a:p>
                  </a:txBody>
                  <a:tcPr marT="91440" marB="91440">
                    <a:lnT w="28575" cap="flat" cmpd="sng" algn="ctr">
                      <a:solidFill>
                        <a:schemeClr val="tx2"/>
                      </a:solidFill>
                      <a:prstDash val="solid"/>
                      <a:round/>
                      <a:headEnd type="none" w="med" len="med"/>
                      <a:tailEnd type="none" w="med" len="med"/>
                    </a:lnT>
                    <a:noFill/>
                  </a:tcPr>
                </a:tc>
                <a:tc>
                  <a:txBody>
                    <a:bodyPr/>
                    <a:lstStyle/>
                    <a:p>
                      <a:pPr algn="l" fontAlgn="b"/>
                      <a:r>
                        <a:rPr lang="en-IN" sz="1600" u="none" strike="noStrike" dirty="0">
                          <a:effectLst/>
                          <a:latin typeface="+mn-lt"/>
                        </a:rPr>
                        <a:t>The default serde. Delimited textual</a:t>
                      </a:r>
                      <a:br>
                        <a:rPr lang="en-IN" sz="1600" u="none" strike="noStrike" dirty="0">
                          <a:effectLst/>
                          <a:latin typeface="+mn-lt"/>
                        </a:rPr>
                      </a:br>
                      <a:r>
                        <a:rPr lang="en-IN" sz="1600" u="none" strike="noStrike" dirty="0">
                          <a:effectLst/>
                          <a:latin typeface="+mn-lt"/>
                        </a:rPr>
                        <a:t> format</a:t>
                      </a:r>
                      <a:endParaRPr lang="en-IN" sz="1600" b="0" i="0" u="none" strike="noStrike" dirty="0">
                        <a:solidFill>
                          <a:srgbClr val="000000"/>
                        </a:solidFill>
                        <a:effectLst/>
                        <a:latin typeface="+mn-lt"/>
                      </a:endParaRPr>
                    </a:p>
                  </a:txBody>
                  <a:tcPr marT="91440" marB="91440">
                    <a:lnT w="28575" cap="flat" cmpd="sng" algn="ctr">
                      <a:solidFill>
                        <a:schemeClr val="tx2"/>
                      </a:solidFill>
                      <a:prstDash val="solid"/>
                      <a:round/>
                      <a:headEnd type="none" w="med" len="med"/>
                      <a:tailEnd type="none" w="med" len="med"/>
                    </a:lnT>
                    <a:noFill/>
                  </a:tcPr>
                </a:tc>
              </a:tr>
              <a:tr h="423970">
                <a:tc>
                  <a:txBody>
                    <a:bodyPr/>
                    <a:lstStyle/>
                    <a:p>
                      <a:pPr algn="l" fontAlgn="b"/>
                      <a:r>
                        <a:rPr lang="en-IN" sz="1600" b="1" u="none" strike="noStrike" dirty="0">
                          <a:effectLst/>
                          <a:latin typeface="+mn-lt"/>
                        </a:rPr>
                        <a:t>LazyBinarySerDe</a:t>
                      </a:r>
                      <a:endParaRPr lang="en-IN" sz="1600" b="1" i="0" u="none" strike="noStrike" dirty="0">
                        <a:solidFill>
                          <a:srgbClr val="000000"/>
                        </a:solidFill>
                        <a:effectLst/>
                        <a:latin typeface="+mn-lt"/>
                      </a:endParaRPr>
                    </a:p>
                  </a:txBody>
                  <a:tcPr marT="91440" marB="91440">
                    <a:noFill/>
                  </a:tcPr>
                </a:tc>
                <a:tc>
                  <a:txBody>
                    <a:bodyPr/>
                    <a:lstStyle/>
                    <a:p>
                      <a:pPr algn="l" fontAlgn="b"/>
                      <a:r>
                        <a:rPr lang="en-IN" sz="1600" u="none" strike="noStrike" dirty="0">
                          <a:effectLst/>
                          <a:latin typeface="+mn-lt"/>
                        </a:rPr>
                        <a:t>org.apache.hadoop.hive.serde2.lazybinary</a:t>
                      </a:r>
                      <a:endParaRPr lang="en-IN" sz="1600" b="0" i="0" u="none" strike="noStrike" dirty="0">
                        <a:solidFill>
                          <a:srgbClr val="000000"/>
                        </a:solidFill>
                        <a:effectLst/>
                        <a:latin typeface="+mn-lt"/>
                      </a:endParaRPr>
                    </a:p>
                  </a:txBody>
                  <a:tcPr marT="91440" marB="91440">
                    <a:noFill/>
                  </a:tcPr>
                </a:tc>
                <a:tc>
                  <a:txBody>
                    <a:bodyPr/>
                    <a:lstStyle/>
                    <a:p>
                      <a:pPr algn="l" fontAlgn="b"/>
                      <a:r>
                        <a:rPr lang="en-IN" sz="1600" u="none" strike="noStrike" dirty="0">
                          <a:effectLst/>
                          <a:latin typeface="+mn-lt"/>
                        </a:rPr>
                        <a:t>A more efficient version of LazySimpleSerde</a:t>
                      </a:r>
                      <a:br>
                        <a:rPr lang="en-IN" sz="1600" u="none" strike="noStrike" dirty="0">
                          <a:effectLst/>
                          <a:latin typeface="+mn-lt"/>
                        </a:rPr>
                      </a:br>
                      <a:r>
                        <a:rPr lang="en-IN" sz="1600" u="none" strike="noStrike" dirty="0">
                          <a:effectLst/>
                          <a:latin typeface="+mn-lt"/>
                        </a:rPr>
                        <a:t>Binary format with lazy field access</a:t>
                      </a:r>
                      <a:endParaRPr lang="en-IN" sz="1600" b="0" i="0" u="none" strike="noStrike" dirty="0">
                        <a:solidFill>
                          <a:srgbClr val="000000"/>
                        </a:solidFill>
                        <a:effectLst/>
                        <a:latin typeface="+mn-lt"/>
                      </a:endParaRPr>
                    </a:p>
                  </a:txBody>
                  <a:tcPr marT="91440" marB="91440">
                    <a:noFill/>
                  </a:tcPr>
                </a:tc>
              </a:tr>
              <a:tr h="310911">
                <a:tc>
                  <a:txBody>
                    <a:bodyPr/>
                    <a:lstStyle/>
                    <a:p>
                      <a:pPr algn="l" fontAlgn="b"/>
                      <a:r>
                        <a:rPr lang="en-IN" sz="1600" b="1" u="none" strike="noStrike" dirty="0">
                          <a:effectLst/>
                          <a:latin typeface="+mn-lt"/>
                        </a:rPr>
                        <a:t>BinarySortableSerDe</a:t>
                      </a:r>
                      <a:endParaRPr lang="en-IN" sz="1600" b="1" i="0" u="none" strike="noStrike" dirty="0">
                        <a:solidFill>
                          <a:srgbClr val="000000"/>
                        </a:solidFill>
                        <a:effectLst/>
                        <a:latin typeface="+mn-lt"/>
                      </a:endParaRPr>
                    </a:p>
                  </a:txBody>
                  <a:tcPr marT="91440" marB="91440">
                    <a:noFill/>
                  </a:tcPr>
                </a:tc>
                <a:tc>
                  <a:txBody>
                    <a:bodyPr/>
                    <a:lstStyle/>
                    <a:p>
                      <a:pPr algn="l" fontAlgn="b"/>
                      <a:r>
                        <a:rPr lang="en-IN" sz="1600" u="none" strike="noStrike" dirty="0" smtClean="0">
                          <a:effectLst/>
                          <a:latin typeface="+mn-lt"/>
                        </a:rPr>
                        <a:t>org.apache.hadoop.hive.serde2.</a:t>
                      </a:r>
                      <a:br>
                        <a:rPr lang="en-IN" sz="1600" u="none" strike="noStrike" dirty="0" smtClean="0">
                          <a:effectLst/>
                          <a:latin typeface="+mn-lt"/>
                        </a:rPr>
                      </a:br>
                      <a:r>
                        <a:rPr lang="en-IN" sz="1600" u="none" strike="noStrike" dirty="0" smtClean="0">
                          <a:effectLst/>
                          <a:latin typeface="+mn-lt"/>
                        </a:rPr>
                        <a:t>binary</a:t>
                      </a:r>
                      <a:r>
                        <a:rPr lang="en-IN" sz="1600" u="none" strike="noStrike" baseline="0" dirty="0" smtClean="0">
                          <a:effectLst/>
                          <a:latin typeface="+mn-lt"/>
                        </a:rPr>
                        <a:t> </a:t>
                      </a:r>
                      <a:r>
                        <a:rPr lang="en-IN" sz="1600" u="none" strike="noStrike" dirty="0" smtClean="0">
                          <a:effectLst/>
                          <a:latin typeface="+mn-lt"/>
                        </a:rPr>
                        <a:t>sortable</a:t>
                      </a:r>
                      <a:endParaRPr lang="en-IN" sz="1600" b="0" i="0" u="none" strike="noStrike" dirty="0">
                        <a:solidFill>
                          <a:srgbClr val="000000"/>
                        </a:solidFill>
                        <a:effectLst/>
                        <a:latin typeface="+mn-lt"/>
                      </a:endParaRPr>
                    </a:p>
                  </a:txBody>
                  <a:tcPr marT="91440" marB="91440">
                    <a:noFill/>
                  </a:tcPr>
                </a:tc>
                <a:tc>
                  <a:txBody>
                    <a:bodyPr/>
                    <a:lstStyle/>
                    <a:p>
                      <a:pPr algn="l" fontAlgn="b"/>
                      <a:r>
                        <a:rPr lang="en-IN" sz="1600" u="none" strike="noStrike" dirty="0">
                          <a:effectLst/>
                          <a:latin typeface="+mn-lt"/>
                        </a:rPr>
                        <a:t>Optimized for storing at expense of compactness</a:t>
                      </a:r>
                      <a:endParaRPr lang="en-IN" sz="1600" b="0" i="0" u="none" strike="noStrike" dirty="0">
                        <a:solidFill>
                          <a:srgbClr val="000000"/>
                        </a:solidFill>
                        <a:effectLst/>
                        <a:latin typeface="+mn-lt"/>
                      </a:endParaRPr>
                    </a:p>
                  </a:txBody>
                  <a:tcPr marT="91440" marB="91440">
                    <a:noFill/>
                  </a:tcPr>
                </a:tc>
              </a:tr>
              <a:tr h="310911">
                <a:tc>
                  <a:txBody>
                    <a:bodyPr/>
                    <a:lstStyle/>
                    <a:p>
                      <a:pPr algn="l" fontAlgn="b"/>
                      <a:r>
                        <a:rPr lang="en-IN" sz="1600" b="1" u="none" strike="noStrike" dirty="0">
                          <a:effectLst/>
                          <a:latin typeface="+mn-lt"/>
                        </a:rPr>
                        <a:t>ColumnarSerDe</a:t>
                      </a:r>
                      <a:endParaRPr lang="en-IN" sz="1600" b="1" i="0" u="none" strike="noStrike" dirty="0">
                        <a:solidFill>
                          <a:srgbClr val="000000"/>
                        </a:solidFill>
                        <a:effectLst/>
                        <a:latin typeface="+mn-lt"/>
                      </a:endParaRPr>
                    </a:p>
                  </a:txBody>
                  <a:tcPr marT="91440" marB="91440">
                    <a:noFill/>
                  </a:tcPr>
                </a:tc>
                <a:tc>
                  <a:txBody>
                    <a:bodyPr/>
                    <a:lstStyle/>
                    <a:p>
                      <a:pPr algn="l" fontAlgn="b"/>
                      <a:r>
                        <a:rPr lang="en-IN" sz="1600" u="none" strike="noStrike" dirty="0">
                          <a:effectLst/>
                          <a:latin typeface="+mn-lt"/>
                        </a:rPr>
                        <a:t>org.apache.hadoop.hive.serde2</a:t>
                      </a:r>
                      <a:r>
                        <a:rPr lang="en-IN" sz="1600" u="none" strike="noStrike" dirty="0" smtClean="0">
                          <a:effectLst/>
                          <a:latin typeface="+mn-lt"/>
                        </a:rPr>
                        <a:t>.</a:t>
                      </a:r>
                      <a:br>
                        <a:rPr lang="en-IN" sz="1600" u="none" strike="noStrike" dirty="0" smtClean="0">
                          <a:effectLst/>
                          <a:latin typeface="+mn-lt"/>
                        </a:rPr>
                      </a:br>
                      <a:r>
                        <a:rPr lang="en-IN" sz="1600" u="none" strike="noStrike" dirty="0" smtClean="0">
                          <a:effectLst/>
                          <a:latin typeface="+mn-lt"/>
                        </a:rPr>
                        <a:t>columnar</a:t>
                      </a:r>
                      <a:endParaRPr lang="en-IN" sz="1600" b="0" i="0" u="none" strike="noStrike" dirty="0">
                        <a:solidFill>
                          <a:srgbClr val="000000"/>
                        </a:solidFill>
                        <a:effectLst/>
                        <a:latin typeface="+mn-lt"/>
                      </a:endParaRPr>
                    </a:p>
                  </a:txBody>
                  <a:tcPr marT="91440" marB="91440">
                    <a:noFill/>
                  </a:tcPr>
                </a:tc>
                <a:tc>
                  <a:txBody>
                    <a:bodyPr/>
                    <a:lstStyle/>
                    <a:p>
                      <a:pPr algn="l" fontAlgn="b"/>
                      <a:r>
                        <a:rPr lang="en-IN" sz="1600" u="none" strike="noStrike" dirty="0">
                          <a:effectLst/>
                          <a:latin typeface="+mn-lt"/>
                        </a:rPr>
                        <a:t>For column based storage with RCFile</a:t>
                      </a:r>
                      <a:endParaRPr lang="en-IN" sz="1600" b="0" i="0" u="none" strike="noStrike" dirty="0">
                        <a:solidFill>
                          <a:srgbClr val="000000"/>
                        </a:solidFill>
                        <a:effectLst/>
                        <a:latin typeface="+mn-lt"/>
                      </a:endParaRPr>
                    </a:p>
                  </a:txBody>
                  <a:tcPr marT="91440" marB="91440">
                    <a:noFill/>
                  </a:tcPr>
                </a:tc>
              </a:tr>
              <a:tr h="310911">
                <a:tc>
                  <a:txBody>
                    <a:bodyPr/>
                    <a:lstStyle/>
                    <a:p>
                      <a:pPr algn="l" fontAlgn="b"/>
                      <a:r>
                        <a:rPr lang="en-IN" sz="1600" b="1" u="none" strike="noStrike" dirty="0">
                          <a:effectLst/>
                          <a:latin typeface="+mn-lt"/>
                        </a:rPr>
                        <a:t>RegexSerDe</a:t>
                      </a:r>
                      <a:endParaRPr lang="en-IN" sz="1600" b="1" i="0" u="none" strike="noStrike" dirty="0">
                        <a:solidFill>
                          <a:srgbClr val="000000"/>
                        </a:solidFill>
                        <a:effectLst/>
                        <a:latin typeface="+mn-lt"/>
                      </a:endParaRPr>
                    </a:p>
                  </a:txBody>
                  <a:tcPr marT="91440" marB="91440">
                    <a:noFill/>
                  </a:tcPr>
                </a:tc>
                <a:tc>
                  <a:txBody>
                    <a:bodyPr/>
                    <a:lstStyle/>
                    <a:p>
                      <a:pPr algn="l" fontAlgn="b"/>
                      <a:r>
                        <a:rPr lang="en-IN" sz="1600" u="none" strike="noStrike" dirty="0">
                          <a:effectLst/>
                          <a:latin typeface="+mn-lt"/>
                        </a:rPr>
                        <a:t>org.apache.hadoop.hive.contrib.serde2</a:t>
                      </a:r>
                      <a:endParaRPr lang="en-IN" sz="1600" b="0" i="0" u="none" strike="noStrike" dirty="0">
                        <a:solidFill>
                          <a:srgbClr val="000000"/>
                        </a:solidFill>
                        <a:effectLst/>
                        <a:latin typeface="+mn-lt"/>
                      </a:endParaRPr>
                    </a:p>
                  </a:txBody>
                  <a:tcPr marT="91440" marB="91440">
                    <a:noFill/>
                  </a:tcPr>
                </a:tc>
                <a:tc>
                  <a:txBody>
                    <a:bodyPr/>
                    <a:lstStyle/>
                    <a:p>
                      <a:pPr algn="l" fontAlgn="b"/>
                      <a:r>
                        <a:rPr lang="en-IN" sz="1600" u="none" strike="noStrike" dirty="0">
                          <a:effectLst/>
                          <a:latin typeface="+mn-lt"/>
                        </a:rPr>
                        <a:t>For textual data where columns are</a:t>
                      </a:r>
                      <a:br>
                        <a:rPr lang="en-IN" sz="1600" u="none" strike="noStrike" dirty="0">
                          <a:effectLst/>
                          <a:latin typeface="+mn-lt"/>
                        </a:rPr>
                      </a:br>
                      <a:r>
                        <a:rPr lang="en-IN" sz="1600" u="none" strike="noStrike" dirty="0">
                          <a:effectLst/>
                          <a:latin typeface="+mn-lt"/>
                        </a:rPr>
                        <a:t>specified by regular expression</a:t>
                      </a:r>
                      <a:endParaRPr lang="en-IN" sz="1600" b="0" i="0" u="none" strike="noStrike" dirty="0">
                        <a:solidFill>
                          <a:srgbClr val="000000"/>
                        </a:solidFill>
                        <a:effectLst/>
                        <a:latin typeface="+mn-lt"/>
                      </a:endParaRPr>
                    </a:p>
                  </a:txBody>
                  <a:tcPr marT="91440" marB="91440">
                    <a:noFill/>
                  </a:tcPr>
                </a:tc>
              </a:tr>
            </a:tbl>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Storage </a:t>
            </a:r>
            <a:r>
              <a:rPr lang="en-US" dirty="0" smtClean="0"/>
              <a:t>format</a:t>
            </a:r>
            <a:endParaRPr lang="en-US" dirty="0"/>
          </a:p>
        </p:txBody>
      </p:sp>
      <p:sp>
        <p:nvSpPr>
          <p:cNvPr id="4" name="Content Placeholder 3"/>
          <p:cNvSpPr>
            <a:spLocks noGrp="1"/>
          </p:cNvSpPr>
          <p:nvPr>
            <p:ph idx="1"/>
          </p:nvPr>
        </p:nvSpPr>
        <p:spPr/>
        <p:txBody>
          <a:bodyPr>
            <a:normAutofit/>
          </a:bodyPr>
          <a:lstStyle/>
          <a:p>
            <a:pPr lvl="1"/>
            <a:r>
              <a:rPr lang="en-US" sz="1600" dirty="0" smtClean="0"/>
              <a:t>2 dimensions that control data storage in hive: Row Format and File Format</a:t>
            </a:r>
          </a:p>
          <a:p>
            <a:pPr lvl="1"/>
            <a:r>
              <a:rPr lang="en-US" sz="1600" dirty="0" smtClean="0"/>
              <a:t>Row format dictates how rows, and fields in a row, are stored</a:t>
            </a:r>
          </a:p>
          <a:p>
            <a:pPr lvl="1"/>
            <a:r>
              <a:rPr lang="en-US" sz="1600" dirty="0" smtClean="0"/>
              <a:t>Row format is defined by Serde (serializer/Deserializer)</a:t>
            </a:r>
          </a:p>
        </p:txBody>
      </p:sp>
      <p:sp>
        <p:nvSpPr>
          <p:cNvPr id="3" name="Slide Number Placeholder 2"/>
          <p:cNvSpPr>
            <a:spLocks noGrp="1"/>
          </p:cNvSpPr>
          <p:nvPr>
            <p:ph type="sldNum" sz="quarter" idx="12"/>
          </p:nvPr>
        </p:nvSpPr>
        <p:spPr/>
        <p:txBody>
          <a:bodyPr/>
          <a:lstStyle/>
          <a:p>
            <a:fld id="{5A0614AE-7DA6-4443-9A06-FA7BD7CD666D}" type="slidenum">
              <a:rPr lang="en-US" smtClean="0"/>
              <a:pPr/>
              <a:t>50</a:t>
            </a:fld>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Default </a:t>
            </a:r>
            <a:r>
              <a:rPr lang="en-US" dirty="0" smtClean="0"/>
              <a:t>storage format</a:t>
            </a:r>
            <a:endParaRPr lang="en-US" dirty="0"/>
          </a:p>
        </p:txBody>
      </p:sp>
      <p:sp>
        <p:nvSpPr>
          <p:cNvPr id="3" name="Content Placeholder 2"/>
          <p:cNvSpPr>
            <a:spLocks noGrp="1"/>
          </p:cNvSpPr>
          <p:nvPr>
            <p:ph idx="1"/>
          </p:nvPr>
        </p:nvSpPr>
        <p:spPr/>
        <p:txBody>
          <a:bodyPr>
            <a:normAutofit/>
          </a:bodyPr>
          <a:lstStyle/>
          <a:p>
            <a:pPr lvl="1"/>
            <a:r>
              <a:rPr lang="en-US" sz="1600" dirty="0" smtClean="0"/>
              <a:t>Default format is delimited text, with a row per line.</a:t>
            </a:r>
          </a:p>
          <a:p>
            <a:pPr lvl="1"/>
            <a:r>
              <a:rPr lang="en-US" sz="1600" dirty="0" smtClean="0"/>
              <a:t>Rows in a table are delimited by newline character.</a:t>
            </a:r>
          </a:p>
          <a:p>
            <a:pPr lvl="1"/>
            <a:r>
              <a:rPr lang="en-US" sz="1600" dirty="0" smtClean="0"/>
              <a:t>Hive uses LazySimpleSerde for this format</a:t>
            </a:r>
          </a:p>
        </p:txBody>
      </p:sp>
      <p:sp>
        <p:nvSpPr>
          <p:cNvPr id="4" name="Slide Number Placeholder 3"/>
          <p:cNvSpPr>
            <a:spLocks noGrp="1"/>
          </p:cNvSpPr>
          <p:nvPr>
            <p:ph type="sldNum" sz="quarter" idx="12"/>
          </p:nvPr>
        </p:nvSpPr>
        <p:spPr/>
        <p:txBody>
          <a:bodyPr/>
          <a:lstStyle/>
          <a:p>
            <a:fld id="{5A0614AE-7DA6-4443-9A06-FA7BD7CD666D}" type="slidenum">
              <a:rPr lang="en-US" smtClean="0"/>
              <a:pPr/>
              <a:t>51</a:t>
            </a:fld>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Binary </a:t>
            </a:r>
            <a:r>
              <a:rPr lang="en-US" dirty="0" smtClean="0"/>
              <a:t>storage format </a:t>
            </a:r>
            <a:r>
              <a:rPr smtClean="0"/>
              <a:t>RCFile and </a:t>
            </a:r>
            <a:r>
              <a:rPr lang="en-US" dirty="0" smtClean="0"/>
              <a:t>sequencefile</a:t>
            </a:r>
            <a:endParaRPr lang="en-US" dirty="0"/>
          </a:p>
        </p:txBody>
      </p:sp>
      <p:sp>
        <p:nvSpPr>
          <p:cNvPr id="3" name="Content Placeholder 2"/>
          <p:cNvSpPr>
            <a:spLocks noGrp="1"/>
          </p:cNvSpPr>
          <p:nvPr>
            <p:ph idx="1"/>
          </p:nvPr>
        </p:nvSpPr>
        <p:spPr/>
        <p:txBody>
          <a:bodyPr>
            <a:normAutofit/>
          </a:bodyPr>
          <a:lstStyle/>
          <a:p>
            <a:pPr lvl="1"/>
            <a:r>
              <a:rPr lang="en-US" sz="1600" dirty="0" smtClean="0"/>
              <a:t>Using case study 1 of MR the output file generated by Subscriber Mapper and Reducer was sequence file.(key/value pairs)</a:t>
            </a:r>
          </a:p>
          <a:p>
            <a:pPr lvl="1"/>
            <a:r>
              <a:rPr lang="en-US" sz="1600" dirty="0" smtClean="0"/>
              <a:t>Sequence files are row oriented </a:t>
            </a:r>
          </a:p>
          <a:p>
            <a:pPr lvl="1"/>
            <a:r>
              <a:rPr lang="en-US" sz="1600" dirty="0" smtClean="0"/>
              <a:t>RCFiles, row columnar file. Similar to sequence file but data is stored in columnar fashion.</a:t>
            </a:r>
          </a:p>
          <a:p>
            <a:pPr lvl="1"/>
            <a:endParaRPr lang="en-US" sz="1600"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52</a:t>
            </a:fld>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53</a:t>
            </a:fld>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97802" y="1092200"/>
            <a:ext cx="5510397" cy="534828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2</a:t>
            </a:r>
            <a:endParaRPr lang="en-US" dirty="0"/>
          </a:p>
        </p:txBody>
      </p:sp>
      <p:sp>
        <p:nvSpPr>
          <p:cNvPr id="4" name="Content Placeholder 3"/>
          <p:cNvSpPr>
            <a:spLocks noGrp="1"/>
          </p:cNvSpPr>
          <p:nvPr>
            <p:ph idx="1"/>
          </p:nvPr>
        </p:nvSpPr>
        <p:spPr/>
        <p:txBody>
          <a:bodyPr>
            <a:normAutofit/>
          </a:bodyPr>
          <a:lstStyle/>
          <a:p>
            <a:pPr lvl="1"/>
            <a:r>
              <a:rPr lang="en-US" sz="1600" dirty="0" smtClean="0"/>
              <a:t>The output of the SubscriberMapper and SubscriberReducer was sequence file</a:t>
            </a:r>
          </a:p>
          <a:p>
            <a:pPr lvl="1"/>
            <a:r>
              <a:rPr lang="en-US" sz="1600" dirty="0" smtClean="0"/>
              <a:t>The create command should be Create external table SubscribersUnsorted(id String, bytes Double) ROW FORMAT DELIMITED FIELDS TERMINATED BY '\t' STORED AS </a:t>
            </a:r>
            <a:r>
              <a:rPr lang="en-US" sz="1600" b="1" dirty="0" smtClean="0"/>
              <a:t>SEQUENCEFILE</a:t>
            </a:r>
            <a:r>
              <a:rPr lang="en-US" sz="1600" dirty="0" smtClean="0"/>
              <a:t> location '/output';</a:t>
            </a:r>
          </a:p>
          <a:p>
            <a:pPr lvl="1"/>
            <a:endParaRPr lang="en-US" sz="1600" dirty="0" smtClean="0"/>
          </a:p>
        </p:txBody>
      </p:sp>
      <p:sp>
        <p:nvSpPr>
          <p:cNvPr id="3" name="Slide Number Placeholder 2"/>
          <p:cNvSpPr>
            <a:spLocks noGrp="1"/>
          </p:cNvSpPr>
          <p:nvPr>
            <p:ph type="sldNum" sz="quarter" idx="12"/>
          </p:nvPr>
        </p:nvSpPr>
        <p:spPr/>
        <p:txBody>
          <a:bodyPr/>
          <a:lstStyle/>
          <a:p>
            <a:fld id="{5A0614AE-7DA6-4443-9A06-FA7BD7CD666D}" type="slidenum">
              <a:rPr lang="en-US" smtClean="0"/>
              <a:pPr/>
              <a:t>54</a:t>
            </a:fld>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Sequence </a:t>
            </a:r>
            <a:r>
              <a:rPr lang="en-US" dirty="0" smtClean="0"/>
              <a:t>file</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55</a:t>
            </a:fld>
            <a:endParaRPr lang="en-US" dirty="0"/>
          </a:p>
        </p:txBody>
      </p:sp>
      <p:pic>
        <p:nvPicPr>
          <p:cNvPr id="5" name="Content Placeholder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bwMode="gray">
          <a:xfrm>
            <a:off x="533400" y="1092200"/>
            <a:ext cx="8915400" cy="1233898"/>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A0614AE-7DA6-4443-9A06-FA7BD7CD666D}" type="slidenum">
              <a:rPr lang="en-US" smtClean="0"/>
              <a:pPr/>
              <a:t>56</a:t>
            </a:fld>
            <a:endParaRPr lang="en-US" dirty="0"/>
          </a:p>
        </p:txBody>
      </p:sp>
      <p:pic>
        <p:nvPicPr>
          <p:cNvPr id="4" name="Content Placeholder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1092200"/>
            <a:ext cx="8915400" cy="504190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A0614AE-7DA6-4443-9A06-FA7BD7CD666D}" type="slidenum">
              <a:rPr lang="en-US" smtClean="0"/>
              <a:pPr/>
              <a:t>57</a:t>
            </a:fld>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1092200"/>
            <a:ext cx="8915400" cy="504190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A0614AE-7DA6-4443-9A06-FA7BD7CD666D}" type="slidenum">
              <a:rPr lang="en-US" smtClean="0"/>
              <a:pPr/>
              <a:t>58</a:t>
            </a:fld>
            <a:endParaRPr lang="en-US" dirty="0"/>
          </a:p>
        </p:txBody>
      </p:sp>
      <p:pic>
        <p:nvPicPr>
          <p:cNvPr id="5" name="Content Placeholder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1092200"/>
            <a:ext cx="8915400" cy="5068888"/>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smtClean="0"/>
              <a:t>Hive Architecture</a:t>
            </a:r>
            <a:endParaRPr lang="en-US" dirty="0"/>
          </a:p>
        </p:txBody>
      </p:sp>
      <p:sp>
        <p:nvSpPr>
          <p:cNvPr id="2" name="Slide Number Placeholder 1"/>
          <p:cNvSpPr>
            <a:spLocks noGrp="1"/>
          </p:cNvSpPr>
          <p:nvPr>
            <p:ph type="sldNum" sz="quarter" idx="12"/>
          </p:nvPr>
        </p:nvSpPr>
        <p:spPr/>
        <p:txBody>
          <a:bodyPr/>
          <a:lstStyle/>
          <a:p>
            <a:fld id="{5A0614AE-7DA6-4443-9A06-FA7BD7CD666D}" type="slidenum">
              <a:rPr lang="en-US" smtClean="0"/>
              <a:pPr/>
              <a:t>5</a:t>
            </a:fld>
            <a:endParaRPr lang="en-US" dirty="0"/>
          </a:p>
        </p:txBody>
      </p:sp>
      <p:grpSp>
        <p:nvGrpSpPr>
          <p:cNvPr id="19" name="Group 18"/>
          <p:cNvGrpSpPr/>
          <p:nvPr/>
        </p:nvGrpSpPr>
        <p:grpSpPr>
          <a:xfrm>
            <a:off x="779368" y="1089025"/>
            <a:ext cx="8347264" cy="4884734"/>
            <a:chOff x="1295400" y="1404936"/>
            <a:chExt cx="7267576" cy="4252912"/>
          </a:xfrm>
        </p:grpSpPr>
        <p:sp>
          <p:nvSpPr>
            <p:cNvPr id="6" name="Rectangle 5"/>
            <p:cNvSpPr/>
            <p:nvPr/>
          </p:nvSpPr>
          <p:spPr>
            <a:xfrm>
              <a:off x="1552576" y="1676400"/>
              <a:ext cx="3657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CLI shell</a:t>
              </a:r>
              <a:endParaRPr lang="en-US" b="1" dirty="0"/>
            </a:p>
          </p:txBody>
        </p:sp>
        <p:sp>
          <p:nvSpPr>
            <p:cNvPr id="7" name="Rectangle 6"/>
            <p:cNvSpPr/>
            <p:nvPr/>
          </p:nvSpPr>
          <p:spPr>
            <a:xfrm>
              <a:off x="1552576" y="2286000"/>
              <a:ext cx="17526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Hive Driver</a:t>
              </a:r>
            </a:p>
            <a:p>
              <a:pPr algn="ctr"/>
              <a:r>
                <a:rPr lang="en-US" b="1" dirty="0" smtClean="0"/>
                <a:t>Compiler</a:t>
              </a:r>
            </a:p>
            <a:p>
              <a:pPr algn="ctr"/>
              <a:r>
                <a:rPr lang="en-US" b="1" dirty="0" smtClean="0"/>
                <a:t>Executor</a:t>
              </a:r>
              <a:endParaRPr lang="en-US" b="1" dirty="0"/>
            </a:p>
          </p:txBody>
        </p:sp>
        <p:sp>
          <p:nvSpPr>
            <p:cNvPr id="8" name="Rectangle 7"/>
            <p:cNvSpPr/>
            <p:nvPr/>
          </p:nvSpPr>
          <p:spPr>
            <a:xfrm>
              <a:off x="3457576" y="2286000"/>
              <a:ext cx="17526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Meta </a:t>
              </a:r>
              <a:br>
                <a:rPr lang="en-US" b="1" dirty="0" smtClean="0"/>
              </a:br>
              <a:r>
                <a:rPr lang="en-US" b="1" dirty="0" smtClean="0"/>
                <a:t>Store</a:t>
              </a:r>
              <a:endParaRPr lang="en-US" b="1" dirty="0"/>
            </a:p>
          </p:txBody>
        </p:sp>
        <p:sp>
          <p:nvSpPr>
            <p:cNvPr id="10" name="Rectangular Callout 9"/>
            <p:cNvSpPr/>
            <p:nvPr/>
          </p:nvSpPr>
          <p:spPr>
            <a:xfrm>
              <a:off x="6810376" y="1524000"/>
              <a:ext cx="1752600" cy="1066800"/>
            </a:xfrm>
            <a:prstGeom prst="wedgeRectCallout">
              <a:avLst>
                <a:gd name="adj1" fmla="val -122068"/>
                <a:gd name="adj2" fmla="val 32777"/>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Local </a:t>
              </a:r>
              <a:br>
                <a:rPr lang="en-US" sz="2000" b="1" dirty="0" smtClean="0">
                  <a:solidFill>
                    <a:schemeClr val="tx1"/>
                  </a:solidFill>
                </a:rPr>
              </a:br>
              <a:r>
                <a:rPr lang="en-US" sz="2000" b="1" dirty="0" smtClean="0">
                  <a:solidFill>
                    <a:schemeClr val="tx1"/>
                  </a:solidFill>
                </a:rPr>
                <a:t>Mode</a:t>
              </a:r>
              <a:endParaRPr lang="en-US" sz="2000" b="1" dirty="0">
                <a:solidFill>
                  <a:schemeClr val="tx1"/>
                </a:solidFill>
              </a:endParaRPr>
            </a:p>
          </p:txBody>
        </p:sp>
        <p:sp>
          <p:nvSpPr>
            <p:cNvPr id="12" name="Cloud 11"/>
            <p:cNvSpPr/>
            <p:nvPr/>
          </p:nvSpPr>
          <p:spPr>
            <a:xfrm>
              <a:off x="1295400" y="4591048"/>
              <a:ext cx="1524000" cy="10668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Hadoop</a:t>
              </a:r>
              <a:endParaRPr lang="en-US" b="1" dirty="0"/>
            </a:p>
          </p:txBody>
        </p:sp>
        <p:sp>
          <p:nvSpPr>
            <p:cNvPr id="13" name="Flowchart: Magnetic Disk 12"/>
            <p:cNvSpPr/>
            <p:nvPr/>
          </p:nvSpPr>
          <p:spPr>
            <a:xfrm>
              <a:off x="4184941" y="4648200"/>
              <a:ext cx="990600" cy="990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HDFS</a:t>
              </a:r>
              <a:endParaRPr lang="en-US" b="1" dirty="0"/>
            </a:p>
          </p:txBody>
        </p:sp>
        <p:sp>
          <p:nvSpPr>
            <p:cNvPr id="14" name="Flowchart: Magnetic Disk 13"/>
            <p:cNvSpPr/>
            <p:nvPr/>
          </p:nvSpPr>
          <p:spPr>
            <a:xfrm>
              <a:off x="5895976" y="3276600"/>
              <a:ext cx="1295400" cy="1143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Meta Store</a:t>
              </a:r>
            </a:p>
            <a:p>
              <a:pPr algn="ctr"/>
              <a:r>
                <a:rPr lang="en-US" b="1" dirty="0" smtClean="0"/>
                <a:t>DB</a:t>
              </a:r>
              <a:endParaRPr lang="en-US" b="1" dirty="0"/>
            </a:p>
          </p:txBody>
        </p:sp>
        <p:sp>
          <p:nvSpPr>
            <p:cNvPr id="15" name="Rounded Rectangle 14"/>
            <p:cNvSpPr/>
            <p:nvPr/>
          </p:nvSpPr>
          <p:spPr>
            <a:xfrm>
              <a:off x="1343024" y="1404936"/>
              <a:ext cx="4114800" cy="2362200"/>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Elbow Connector 16"/>
            <p:cNvCxnSpPr>
              <a:stCxn id="8" idx="3"/>
              <a:endCxn id="14" idx="1"/>
            </p:cNvCxnSpPr>
            <p:nvPr/>
          </p:nvCxnSpPr>
          <p:spPr>
            <a:xfrm>
              <a:off x="5210176" y="2857500"/>
              <a:ext cx="1333500" cy="419100"/>
            </a:xfrm>
            <a:prstGeom prst="bentConnector2">
              <a:avLst/>
            </a:prstGeom>
            <a:ln>
              <a:solidFill>
                <a:schemeClr val="accent3">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5" idx="2"/>
              <a:endCxn id="13" idx="1"/>
            </p:cNvCxnSpPr>
            <p:nvPr/>
          </p:nvCxnSpPr>
          <p:spPr>
            <a:xfrm rot="16200000" flipH="1">
              <a:off x="3599800" y="3567759"/>
              <a:ext cx="881064" cy="1279817"/>
            </a:xfrm>
            <a:prstGeom prst="bentConnector3">
              <a:avLst>
                <a:gd name="adj1" fmla="val 50000"/>
              </a:avLst>
            </a:prstGeom>
            <a:ln>
              <a:solidFill>
                <a:schemeClr val="accent3">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5" idx="2"/>
              <a:endCxn id="12" idx="3"/>
            </p:cNvCxnSpPr>
            <p:nvPr/>
          </p:nvCxnSpPr>
          <p:spPr>
            <a:xfrm rot="5400000">
              <a:off x="2286459" y="3538077"/>
              <a:ext cx="884907" cy="1343024"/>
            </a:xfrm>
            <a:prstGeom prst="bentConnector3">
              <a:avLst>
                <a:gd name="adj1" fmla="val 50000"/>
              </a:avLst>
            </a:prstGeom>
            <a:ln>
              <a:solidFill>
                <a:schemeClr val="accent3">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a:endCxn id="13" idx="2"/>
            </p:cNvCxnSpPr>
            <p:nvPr/>
          </p:nvCxnSpPr>
          <p:spPr>
            <a:xfrm>
              <a:off x="2818130" y="5124448"/>
              <a:ext cx="1366811" cy="19052"/>
            </a:xfrm>
            <a:prstGeom prst="straightConnector1">
              <a:avLst/>
            </a:prstGeom>
            <a:ln>
              <a:solidFill>
                <a:schemeClr val="accent3">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A0614AE-7DA6-4443-9A06-FA7BD7CD666D}" type="slidenum">
              <a:rPr lang="en-US" smtClean="0"/>
              <a:pPr/>
              <a:t>59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1092200"/>
            <a:ext cx="8915400" cy="3800475"/>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A0614AE-7DA6-4443-9A06-FA7BD7CD666D}" type="slidenum">
              <a:rPr lang="en-US" smtClean="0"/>
              <a:pPr/>
              <a:t>60</a:t>
            </a:fld>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xmlns="" val="0"/>
              </a:ext>
            </a:extLst>
          </a:blip>
          <a:srcRect b="1506"/>
          <a:stretch>
            <a:fillRect/>
          </a:stretch>
        </p:blipFill>
        <p:spPr>
          <a:xfrm>
            <a:off x="533399" y="1092200"/>
            <a:ext cx="8915401" cy="271780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A0614AE-7DA6-4443-9A06-FA7BD7CD666D}" type="slidenum">
              <a:rPr lang="en-US" smtClean="0"/>
              <a:pPr/>
              <a:t>61</a:t>
            </a:fld>
            <a:endParaRPr lang="en-US" dirty="0"/>
          </a:p>
        </p:txBody>
      </p:sp>
      <p:pic>
        <p:nvPicPr>
          <p:cNvPr id="4" name="Content Placeholder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1092200"/>
            <a:ext cx="8928304" cy="332740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Exercise </a:t>
            </a:r>
            <a:endParaRPr lang="en-US" dirty="0"/>
          </a:p>
        </p:txBody>
      </p:sp>
      <p:sp>
        <p:nvSpPr>
          <p:cNvPr id="4" name="Content Placeholder 3"/>
          <p:cNvSpPr>
            <a:spLocks noGrp="1"/>
          </p:cNvSpPr>
          <p:nvPr>
            <p:ph idx="1"/>
          </p:nvPr>
        </p:nvSpPr>
        <p:spPr/>
        <p:txBody>
          <a:bodyPr>
            <a:normAutofit/>
          </a:bodyPr>
          <a:lstStyle/>
          <a:p>
            <a:pPr lvl="1"/>
            <a:r>
              <a:rPr lang="en-US" dirty="0" smtClean="0"/>
              <a:t>Put given csvInput file in exercise folder of hdfs. This file is sampleinput that gives the username and the site he accessed</a:t>
            </a:r>
          </a:p>
          <a:p>
            <a:pPr lvl="1"/>
            <a:r>
              <a:rPr lang="en-US" dirty="0" smtClean="0"/>
              <a:t>Write MR job to calculate which user visited how many sites</a:t>
            </a:r>
          </a:p>
          <a:p>
            <a:pPr lvl="1"/>
            <a:r>
              <a:rPr lang="en-US" dirty="0" smtClean="0"/>
              <a:t>Write MR job to calculate how many users visited the sites given in the file</a:t>
            </a:r>
          </a:p>
          <a:p>
            <a:pPr lvl="1"/>
            <a:r>
              <a:rPr lang="en-US" dirty="0" smtClean="0"/>
              <a:t>Write HIVE QL to calculate the above two counts</a:t>
            </a:r>
          </a:p>
          <a:p>
            <a:pPr lvl="1"/>
            <a:r>
              <a:rPr lang="en-US" dirty="0" smtClean="0"/>
              <a:t>Write hive QL to find out all the unique usernames in the table</a:t>
            </a:r>
          </a:p>
        </p:txBody>
      </p:sp>
      <p:sp>
        <p:nvSpPr>
          <p:cNvPr id="3" name="Slide Number Placeholder 2"/>
          <p:cNvSpPr>
            <a:spLocks noGrp="1"/>
          </p:cNvSpPr>
          <p:nvPr>
            <p:ph type="sldNum" sz="quarter" idx="12"/>
          </p:nvPr>
        </p:nvSpPr>
        <p:spPr/>
        <p:txBody>
          <a:bodyPr/>
          <a:lstStyle/>
          <a:p>
            <a:fld id="{5A0614AE-7DA6-4443-9A06-FA7BD7CD666D}" type="slidenum">
              <a:rPr lang="en-US" smtClean="0"/>
              <a:pPr/>
              <a:t>62</a:t>
            </a:fld>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63</a:t>
            </a:fld>
            <a:endParaRPr lang="en-US" dirty="0"/>
          </a:p>
        </p:txBody>
      </p:sp>
      <p:pic>
        <p:nvPicPr>
          <p:cNvPr id="6" name="Content Placeholder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399" y="1092200"/>
            <a:ext cx="8943975" cy="3743036"/>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A0614AE-7DA6-4443-9A06-FA7BD7CD666D}" type="slidenum">
              <a:rPr lang="en-US" smtClean="0"/>
              <a:pPr/>
              <a:t>64</a:t>
            </a:fld>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399" y="1092200"/>
            <a:ext cx="8943975" cy="462280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A0614AE-7DA6-4443-9A06-FA7BD7CD666D}" type="slidenum">
              <a:rPr lang="en-US" smtClean="0"/>
              <a:pPr/>
              <a:t>65</a:t>
            </a:fld>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399" y="1092200"/>
            <a:ext cx="8943975" cy="4233311"/>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A0614AE-7DA6-4443-9A06-FA7BD7CD666D}" type="slidenum">
              <a:rPr lang="en-US" smtClean="0"/>
              <a:pPr/>
              <a:t>66</a:t>
            </a:fld>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399" y="1092199"/>
            <a:ext cx="8943975" cy="2761390"/>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A0614AE-7DA6-4443-9A06-FA7BD7CD666D}" type="slidenum">
              <a:rPr lang="en-US" smtClean="0"/>
              <a:pPr/>
              <a:t>67</a:t>
            </a:fld>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399" y="1092200"/>
            <a:ext cx="8943975" cy="3400425"/>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A0614AE-7DA6-4443-9A06-FA7BD7CD666D}" type="slidenum">
              <a:rPr lang="en-US" smtClean="0"/>
              <a:pPr/>
              <a:t>68</a:t>
            </a:fld>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399" y="1078345"/>
            <a:ext cx="8915401" cy="399241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A0614AE-7DA6-4443-9A06-FA7BD7CD666D}" type="slidenum">
              <a:rPr lang="en-US" smtClean="0"/>
              <a:pPr/>
              <a:t>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0" y="1295400"/>
            <a:ext cx="9394651" cy="4858337"/>
          </a:xfrm>
          <a:prstGeom prst="rect">
            <a:avLst/>
          </a:prstGeom>
        </p:spPr>
      </p:pic>
    </p:spTree>
    <p:extLst>
      <p:ext uri="{BB962C8B-B14F-4D97-AF65-F5344CB8AC3E}">
        <p14:creationId xmlns:p14="http://schemas.microsoft.com/office/powerpoint/2010/main" xmlns="" val="20195346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A0614AE-7DA6-4443-9A06-FA7BD7CD666D}" type="slidenum">
              <a:rPr lang="en-US" smtClean="0"/>
              <a:pPr/>
              <a:t>69</a:t>
            </a:fld>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1092200"/>
            <a:ext cx="8915400" cy="3632200"/>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A0614AE-7DA6-4443-9A06-FA7BD7CD666D}" type="slidenum">
              <a:rPr lang="en-US" smtClean="0"/>
              <a:pPr/>
              <a:t>70</a:t>
            </a:fld>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1092200"/>
            <a:ext cx="8915400" cy="4622800"/>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A0614AE-7DA6-4443-9A06-FA7BD7CD666D}" type="slidenum">
              <a:rPr lang="en-US" smtClean="0"/>
              <a:pPr/>
              <a:t>71</a:t>
            </a:fld>
            <a:endParaRPr lang="en-US" dirty="0"/>
          </a:p>
        </p:txBody>
      </p:sp>
      <p:sp>
        <p:nvSpPr>
          <p:cNvPr id="4" name="Text Placeholder 3"/>
          <p:cNvSpPr>
            <a:spLocks noGrp="1"/>
          </p:cNvSpPr>
          <p:nvPr>
            <p:ph type="body" sz="quarter" idx="13"/>
          </p:nvPr>
        </p:nvSpPr>
        <p:spPr/>
        <p:txBody>
          <a:bodyPr>
            <a:normAutofit/>
          </a:bodyPr>
          <a:lstStyle/>
          <a:p>
            <a:r>
              <a:rPr lang="en-US" dirty="0" smtClean="0"/>
              <a:t>Performance Tuning</a:t>
            </a:r>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TOOLS</a:t>
            </a:r>
            <a:endParaRPr lang="en-US" dirty="0"/>
          </a:p>
        </p:txBody>
      </p:sp>
      <p:sp>
        <p:nvSpPr>
          <p:cNvPr id="4" name="Content Placeholder 3"/>
          <p:cNvSpPr>
            <a:spLocks noGrp="1"/>
          </p:cNvSpPr>
          <p:nvPr>
            <p:ph idx="1"/>
          </p:nvPr>
        </p:nvSpPr>
        <p:spPr/>
        <p:txBody>
          <a:bodyPr>
            <a:normAutofit/>
          </a:bodyPr>
          <a:lstStyle/>
          <a:p>
            <a:pPr lvl="1"/>
            <a:r>
              <a:rPr lang="en-US" dirty="0" smtClean="0"/>
              <a:t>To check how hive translates hivequeries to MR jobs EXPLAIN command can be used. The hive optimization can be done by checking where all map reduce jobs stages can be optimized.</a:t>
            </a:r>
          </a:p>
          <a:p>
            <a:pPr lvl="1"/>
            <a:r>
              <a:rPr lang="en-US" dirty="0" smtClean="0"/>
              <a:t>With EXPLAIN the output will be </a:t>
            </a:r>
          </a:p>
          <a:p>
            <a:pPr lvl="1"/>
            <a:r>
              <a:rPr lang="en-US" dirty="0" smtClean="0"/>
              <a:t>ABSTRACT SYNTAX TREE: (TOK_QUERY </a:t>
            </a:r>
          </a:p>
          <a:p>
            <a:pPr lvl="1"/>
            <a:r>
              <a:rPr lang="en-US" dirty="0" smtClean="0"/>
              <a:t>(TOK_FROM (TOK_TABREF (TOK_TABNAME onecol))) (TOK_INSERT (TOK_DESTINATION (TOK_DIR TOK_TMP_FILE)) (TOK_SELECT </a:t>
            </a:r>
          </a:p>
          <a:p>
            <a:pPr lvl="1"/>
            <a:r>
              <a:rPr lang="en-US" dirty="0" smtClean="0"/>
              <a:t>(TOK_SELEXPR</a:t>
            </a:r>
            <a:br>
              <a:rPr lang="en-US" dirty="0" smtClean="0"/>
            </a:br>
            <a:r>
              <a:rPr lang="en-US" dirty="0" smtClean="0"/>
              <a:t>(TOK_FUNCTION sum (TOK_TABLE_OR_COL number)))))) </a:t>
            </a:r>
          </a:p>
          <a:p>
            <a:pPr lvl="1"/>
            <a:endParaRPr lang="en-US" dirty="0" smtClean="0"/>
          </a:p>
          <a:p>
            <a:pPr lvl="1"/>
            <a:r>
              <a:rPr lang="en-US" dirty="0" smtClean="0"/>
              <a:t>The stages(merge,  MapReduce job)can be inferred from this output.</a:t>
            </a:r>
          </a:p>
        </p:txBody>
      </p:sp>
      <p:sp>
        <p:nvSpPr>
          <p:cNvPr id="3" name="Slide Number Placeholder 2"/>
          <p:cNvSpPr>
            <a:spLocks noGrp="1"/>
          </p:cNvSpPr>
          <p:nvPr>
            <p:ph type="sldNum" sz="quarter" idx="12"/>
          </p:nvPr>
        </p:nvSpPr>
        <p:spPr/>
        <p:txBody>
          <a:bodyPr/>
          <a:lstStyle/>
          <a:p>
            <a:fld id="{5A0614AE-7DA6-4443-9A06-FA7BD7CD666D}" type="slidenum">
              <a:rPr lang="en-US" smtClean="0"/>
              <a:pPr/>
              <a:t>72</a:t>
            </a:fld>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LIMIT TUNING</a:t>
            </a:r>
            <a:endParaRPr lang="en-US" dirty="0"/>
          </a:p>
        </p:txBody>
      </p:sp>
      <p:sp>
        <p:nvSpPr>
          <p:cNvPr id="3" name="Content Placeholder 2"/>
          <p:cNvSpPr>
            <a:spLocks noGrp="1"/>
          </p:cNvSpPr>
          <p:nvPr>
            <p:ph idx="1"/>
          </p:nvPr>
        </p:nvSpPr>
        <p:spPr/>
        <p:txBody>
          <a:bodyPr>
            <a:normAutofit/>
          </a:bodyPr>
          <a:lstStyle/>
          <a:p>
            <a:pPr lvl="1"/>
            <a:r>
              <a:rPr lang="en-US" dirty="0" smtClean="0"/>
              <a:t>LIMIT clause: executes entire query then only returns the cropped results.</a:t>
            </a:r>
          </a:p>
          <a:p>
            <a:pPr lvl="1"/>
            <a:r>
              <a:rPr lang="en-US" dirty="0" smtClean="0"/>
              <a:t>To avoid executing entire query following property can be used </a:t>
            </a:r>
          </a:p>
          <a:p>
            <a:pPr lvl="1"/>
            <a:r>
              <a:rPr lang="en-US" dirty="0" smtClean="0"/>
              <a:t>&lt;property&gt;</a:t>
            </a:r>
            <a:br>
              <a:rPr lang="en-US" dirty="0" smtClean="0"/>
            </a:br>
            <a:r>
              <a:rPr lang="en-US" dirty="0" smtClean="0"/>
              <a:t>&lt;name&gt;hive.</a:t>
            </a:r>
            <a:r>
              <a:rPr lang="en-US" b="1" dirty="0" smtClean="0"/>
              <a:t>limit</a:t>
            </a:r>
            <a:r>
              <a:rPr lang="en-US" dirty="0" smtClean="0"/>
              <a:t>.optimize.enable&lt;/name&gt; &lt;value&gt;</a:t>
            </a:r>
            <a:r>
              <a:rPr lang="en-US" b="1" dirty="0" smtClean="0"/>
              <a:t>true</a:t>
            </a:r>
            <a:r>
              <a:rPr lang="en-US" dirty="0" smtClean="0"/>
              <a:t>&lt;/value&gt;</a:t>
            </a:r>
            <a:br>
              <a:rPr lang="en-US" dirty="0" smtClean="0"/>
            </a:br>
            <a:r>
              <a:rPr lang="en-US" dirty="0" smtClean="0"/>
              <a:t>&lt;description&gt;Whether </a:t>
            </a:r>
            <a:r>
              <a:rPr lang="en-US" b="1" dirty="0" smtClean="0"/>
              <a:t>to</a:t>
            </a:r>
            <a:r>
              <a:rPr lang="en-US" dirty="0" smtClean="0"/>
              <a:t> enable </a:t>
            </a:r>
            <a:r>
              <a:rPr lang="en-US" b="1" dirty="0" smtClean="0"/>
              <a:t>to </a:t>
            </a:r>
            <a:r>
              <a:rPr lang="en-US" dirty="0" smtClean="0"/>
              <a:t>optimization </a:t>
            </a:r>
            <a:r>
              <a:rPr lang="en-US" b="1" dirty="0" smtClean="0"/>
              <a:t>to </a:t>
            </a:r>
            <a:r>
              <a:rPr lang="en-US" dirty="0" smtClean="0"/>
              <a:t>try a smaller subset </a:t>
            </a:r>
            <a:r>
              <a:rPr lang="en-US" b="1" dirty="0" smtClean="0"/>
              <a:t>of data for simple LIMIT first</a:t>
            </a:r>
            <a:r>
              <a:rPr lang="en-US" dirty="0" smtClean="0"/>
              <a:t>.&lt;/description&gt; </a:t>
            </a:r>
          </a:p>
          <a:p>
            <a:pPr lvl="1">
              <a:buNone/>
            </a:pPr>
            <a:r>
              <a:rPr lang="en-US" dirty="0" smtClean="0"/>
              <a:t>     &lt;/property&gt; </a:t>
            </a:r>
          </a:p>
          <a:p>
            <a:pPr lvl="1"/>
            <a:r>
              <a:rPr lang="en-US" dirty="0" smtClean="0"/>
              <a:t>NOTE: This will yield correct results only when the query has map steps. If the query also has reduce step the results can be incorrect. (Because the hive will not process all the data and will limit the records right at the starting of execution of jobs)</a:t>
            </a:r>
          </a:p>
        </p:txBody>
      </p:sp>
      <p:sp>
        <p:nvSpPr>
          <p:cNvPr id="4" name="Slide Number Placeholder 3"/>
          <p:cNvSpPr>
            <a:spLocks noGrp="1"/>
          </p:cNvSpPr>
          <p:nvPr>
            <p:ph type="sldNum" sz="quarter" idx="12"/>
          </p:nvPr>
        </p:nvSpPr>
        <p:spPr/>
        <p:txBody>
          <a:bodyPr/>
          <a:lstStyle/>
          <a:p>
            <a:fld id="{5A0614AE-7DA6-4443-9A06-FA7BD7CD666D}" type="slidenum">
              <a:rPr lang="en-US" smtClean="0"/>
              <a:pPr/>
              <a:t>73</a:t>
            </a:fld>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Join Optimization</a:t>
            </a:r>
            <a:endParaRPr lang="en-US" dirty="0"/>
          </a:p>
        </p:txBody>
      </p:sp>
      <p:sp>
        <p:nvSpPr>
          <p:cNvPr id="3" name="Content Placeholder 2"/>
          <p:cNvSpPr>
            <a:spLocks noGrp="1"/>
          </p:cNvSpPr>
          <p:nvPr>
            <p:ph idx="1"/>
          </p:nvPr>
        </p:nvSpPr>
        <p:spPr/>
        <p:txBody>
          <a:bodyPr>
            <a:normAutofit/>
          </a:bodyPr>
          <a:lstStyle/>
          <a:p>
            <a:pPr lvl="1"/>
            <a:r>
              <a:rPr lang="en-US" dirty="0" smtClean="0"/>
              <a:t>When joining 3 or more tables, if every ON clause uses the same join key, single MR job will </a:t>
            </a:r>
            <a:br>
              <a:rPr lang="en-US" dirty="0" smtClean="0"/>
            </a:br>
            <a:r>
              <a:rPr lang="en-US" dirty="0" smtClean="0"/>
              <a:t>be used.</a:t>
            </a:r>
          </a:p>
          <a:p>
            <a:pPr lvl="1"/>
            <a:r>
              <a:rPr lang="en-US" dirty="0" smtClean="0"/>
              <a:t>Hive assumes that the last table in the query is the largest. It will buffer other tables and </a:t>
            </a:r>
            <a:br>
              <a:rPr lang="en-US" dirty="0" smtClean="0"/>
            </a:br>
            <a:r>
              <a:rPr lang="en-US" dirty="0" smtClean="0"/>
              <a:t>stream the last table, while performing the joins. Therefore the largest table should be kept last in the query</a:t>
            </a:r>
          </a:p>
          <a:p>
            <a:pPr lvl="1"/>
            <a:endParaRPr lang="en-US"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74</a:t>
            </a:fld>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PARALLEL  EXECUTION</a:t>
            </a:r>
            <a:endParaRPr lang="en-US" dirty="0"/>
          </a:p>
        </p:txBody>
      </p:sp>
      <p:sp>
        <p:nvSpPr>
          <p:cNvPr id="3" name="Content Placeholder 2"/>
          <p:cNvSpPr>
            <a:spLocks noGrp="1"/>
          </p:cNvSpPr>
          <p:nvPr>
            <p:ph idx="1"/>
          </p:nvPr>
        </p:nvSpPr>
        <p:spPr/>
        <p:txBody>
          <a:bodyPr/>
          <a:lstStyle/>
          <a:p>
            <a:pPr lvl="1"/>
            <a:r>
              <a:rPr lang="en-US" dirty="0" smtClean="0"/>
              <a:t>Since hive queries are executed in stages, by default it executes one stage at a time. </a:t>
            </a:r>
          </a:p>
          <a:p>
            <a:pPr lvl="1"/>
            <a:r>
              <a:rPr lang="en-US" dirty="0" smtClean="0"/>
              <a:t>Some times jobs consist of stages that are not dependent on each other and can be executed in parallel, allowing overall job to complete quickly. For this following property can be set</a:t>
            </a:r>
          </a:p>
          <a:p>
            <a:pPr>
              <a:spcBef>
                <a:spcPts val="400"/>
              </a:spcBef>
              <a:spcAft>
                <a:spcPts val="400"/>
              </a:spcAft>
            </a:pPr>
            <a:endParaRPr lang="en-US" b="1" dirty="0" smtClean="0"/>
          </a:p>
          <a:p>
            <a:pPr>
              <a:spcBef>
                <a:spcPts val="400"/>
              </a:spcBef>
              <a:spcAft>
                <a:spcPts val="400"/>
              </a:spcAft>
            </a:pPr>
            <a:r>
              <a:rPr lang="en-US" b="1" dirty="0" smtClean="0"/>
              <a:t>&lt;property&gt;</a:t>
            </a:r>
            <a:r>
              <a:rPr lang="en-US" dirty="0" smtClean="0"/>
              <a:t/>
            </a:r>
            <a:br>
              <a:rPr lang="en-US" dirty="0" smtClean="0"/>
            </a:br>
            <a:r>
              <a:rPr lang="en-US" b="1" dirty="0" smtClean="0"/>
              <a:t>&lt;name&gt;</a:t>
            </a:r>
            <a:r>
              <a:rPr lang="en-US" dirty="0" smtClean="0"/>
              <a:t>hive.exec.parallel</a:t>
            </a:r>
            <a:r>
              <a:rPr lang="en-US" b="1" dirty="0" smtClean="0"/>
              <a:t>&lt;/name&gt;</a:t>
            </a:r>
            <a:r>
              <a:rPr lang="en-US" dirty="0" smtClean="0"/>
              <a:t/>
            </a:r>
            <a:br>
              <a:rPr lang="en-US" dirty="0" smtClean="0"/>
            </a:br>
            <a:r>
              <a:rPr lang="en-US" b="1" dirty="0" smtClean="0"/>
              <a:t>&lt;value&gt;</a:t>
            </a:r>
            <a:r>
              <a:rPr lang="en-US" dirty="0" smtClean="0"/>
              <a:t>true</a:t>
            </a:r>
            <a:r>
              <a:rPr lang="en-US" b="1" dirty="0" smtClean="0"/>
              <a:t>&lt;/value&gt;</a:t>
            </a:r>
            <a:r>
              <a:rPr lang="en-US" dirty="0" smtClean="0"/>
              <a:t/>
            </a:r>
            <a:br>
              <a:rPr lang="en-US" dirty="0" smtClean="0"/>
            </a:br>
            <a:r>
              <a:rPr lang="en-US" b="1" dirty="0" smtClean="0"/>
              <a:t>&lt;description&gt;</a:t>
            </a:r>
            <a:r>
              <a:rPr lang="en-US" dirty="0" smtClean="0"/>
              <a:t>Whether to execute jobs in parallel</a:t>
            </a:r>
            <a:r>
              <a:rPr lang="en-US" b="1" dirty="0" smtClean="0"/>
              <a:t>&lt;/description&gt;</a:t>
            </a:r>
            <a:r>
              <a:rPr lang="en-US" dirty="0" smtClean="0"/>
              <a:t> </a:t>
            </a:r>
          </a:p>
          <a:p>
            <a:pPr>
              <a:spcBef>
                <a:spcPts val="400"/>
              </a:spcBef>
              <a:spcAft>
                <a:spcPts val="400"/>
              </a:spcAft>
            </a:pPr>
            <a:r>
              <a:rPr lang="en-US" b="1" dirty="0" smtClean="0"/>
              <a:t>&lt;/property&gt;</a:t>
            </a:r>
            <a:r>
              <a:rPr lang="en-US" dirty="0" smtClean="0"/>
              <a:t> </a:t>
            </a:r>
          </a:p>
          <a:p>
            <a:pPr>
              <a:spcBef>
                <a:spcPts val="400"/>
              </a:spcBef>
              <a:spcAft>
                <a:spcPts val="400"/>
              </a:spcAft>
            </a:pPr>
            <a:endParaRPr lang="en-US" dirty="0" smtClean="0"/>
          </a:p>
          <a:p>
            <a:pPr>
              <a:spcBef>
                <a:spcPts val="400"/>
              </a:spcBef>
              <a:spcAft>
                <a:spcPts val="400"/>
              </a:spcAft>
            </a:pP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75</a:t>
            </a:fld>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JVM REUSE</a:t>
            </a:r>
            <a:endParaRPr lang="en-US" dirty="0"/>
          </a:p>
        </p:txBody>
      </p:sp>
      <p:sp>
        <p:nvSpPr>
          <p:cNvPr id="3" name="Content Placeholder 2"/>
          <p:cNvSpPr>
            <a:spLocks noGrp="1"/>
          </p:cNvSpPr>
          <p:nvPr>
            <p:ph idx="1"/>
          </p:nvPr>
        </p:nvSpPr>
        <p:spPr/>
        <p:txBody>
          <a:bodyPr>
            <a:normAutofit/>
          </a:bodyPr>
          <a:lstStyle/>
          <a:p>
            <a:pPr lvl="1"/>
            <a:r>
              <a:rPr lang="en-US" dirty="0" smtClean="0"/>
              <a:t>When there are small number of files and lots of tasks most with short execution times.</a:t>
            </a:r>
          </a:p>
          <a:p>
            <a:pPr lvl="1"/>
            <a:r>
              <a:rPr lang="en-US" dirty="0" smtClean="0"/>
              <a:t>Default configuration of hadoop will typically launch map/reduce tasks in forked JVM. JVM startup has it’s own overhead of starting. This can become bottleneck if there are thousands of tasks. To allow reuse of existing JVMs to a limit following property can be used </a:t>
            </a:r>
          </a:p>
          <a:p>
            <a:pPr lvl="1"/>
            <a:endParaRPr lang="en-US" dirty="0" smtClean="0"/>
          </a:p>
          <a:p>
            <a:pPr lvl="1">
              <a:spcBef>
                <a:spcPts val="0"/>
              </a:spcBef>
              <a:spcAft>
                <a:spcPts val="0"/>
              </a:spcAft>
              <a:buNone/>
            </a:pPr>
            <a:r>
              <a:rPr lang="en-US" b="1" dirty="0" smtClean="0"/>
              <a:t>&lt;property&gt;</a:t>
            </a:r>
          </a:p>
          <a:p>
            <a:pPr lvl="1">
              <a:spcBef>
                <a:spcPts val="0"/>
              </a:spcBef>
              <a:spcAft>
                <a:spcPts val="0"/>
              </a:spcAft>
              <a:buNone/>
            </a:pPr>
            <a:r>
              <a:rPr lang="en-US" b="1" dirty="0" smtClean="0"/>
              <a:t>&lt;name&gt;</a:t>
            </a:r>
            <a:r>
              <a:rPr lang="en-US" dirty="0" smtClean="0"/>
              <a:t>mapred.job.reuse.jvm.num.tasks</a:t>
            </a:r>
            <a:r>
              <a:rPr lang="en-US" b="1" dirty="0" smtClean="0"/>
              <a:t>&lt;/name&gt;</a:t>
            </a:r>
          </a:p>
          <a:p>
            <a:pPr lvl="1">
              <a:spcBef>
                <a:spcPts val="0"/>
              </a:spcBef>
              <a:spcAft>
                <a:spcPts val="0"/>
              </a:spcAft>
              <a:buNone/>
            </a:pPr>
            <a:r>
              <a:rPr lang="en-US" b="1" dirty="0" smtClean="0"/>
              <a:t>&lt;value&gt;</a:t>
            </a:r>
            <a:r>
              <a:rPr lang="en-US" dirty="0" smtClean="0"/>
              <a:t>10</a:t>
            </a:r>
            <a:r>
              <a:rPr lang="en-US" b="1" dirty="0" smtClean="0"/>
              <a:t>&lt;/value&gt;</a:t>
            </a:r>
          </a:p>
          <a:p>
            <a:pPr lvl="1">
              <a:spcBef>
                <a:spcPts val="0"/>
              </a:spcBef>
              <a:spcAft>
                <a:spcPts val="0"/>
              </a:spcAft>
              <a:buNone/>
            </a:pPr>
            <a:r>
              <a:rPr lang="en-US" b="1" dirty="0" smtClean="0"/>
              <a:t>&lt;description&gt;</a:t>
            </a:r>
            <a:r>
              <a:rPr lang="en-US" dirty="0" smtClean="0"/>
              <a:t>How many tasks to run per jvm. If set to -1, there is no limit. </a:t>
            </a:r>
            <a:r>
              <a:rPr lang="en-US" b="1" dirty="0" smtClean="0"/>
              <a:t>&lt;/description&gt;</a:t>
            </a:r>
          </a:p>
          <a:p>
            <a:pPr lvl="1">
              <a:spcBef>
                <a:spcPts val="0"/>
              </a:spcBef>
              <a:spcAft>
                <a:spcPts val="0"/>
              </a:spcAft>
              <a:buNone/>
            </a:pPr>
            <a:r>
              <a:rPr lang="en-US" b="1" dirty="0" smtClean="0"/>
              <a:t>&lt;/property&gt; </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76</a:t>
            </a:fld>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77</a:t>
            </a:fld>
            <a:endParaRPr lang="en-US" dirty="0"/>
          </a:p>
        </p:txBody>
      </p:sp>
      <p:sp>
        <p:nvSpPr>
          <p:cNvPr id="5" name="Text Placeholder 4"/>
          <p:cNvSpPr>
            <a:spLocks noGrp="1"/>
          </p:cNvSpPr>
          <p:nvPr>
            <p:ph type="body" sz="quarter" idx="13"/>
          </p:nvPr>
        </p:nvSpPr>
        <p:spPr/>
        <p:txBody>
          <a:bodyPr/>
          <a:lstStyle/>
          <a:p>
            <a:r>
              <a:rPr lang="en-US" dirty="0" smtClean="0"/>
              <a:t>Limitations of HIVE</a:t>
            </a:r>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Limitations of Hive</a:t>
            </a:r>
            <a:endParaRPr lang="en-US" dirty="0"/>
          </a:p>
        </p:txBody>
      </p:sp>
      <p:sp>
        <p:nvSpPr>
          <p:cNvPr id="5" name="Content Placeholder 4"/>
          <p:cNvSpPr>
            <a:spLocks noGrp="1"/>
          </p:cNvSpPr>
          <p:nvPr>
            <p:ph idx="1"/>
          </p:nvPr>
        </p:nvSpPr>
        <p:spPr/>
        <p:txBody>
          <a:bodyPr>
            <a:normAutofit/>
          </a:bodyPr>
          <a:lstStyle/>
          <a:p>
            <a:pPr lvl="1"/>
            <a:r>
              <a:rPr lang="en-US" dirty="0" smtClean="0"/>
              <a:t>Hive can’t be used for the problems that require response in milliseconds. Since hive launces MR job for most of the queries this staging takes time</a:t>
            </a:r>
          </a:p>
          <a:p>
            <a:pPr lvl="1"/>
            <a:r>
              <a:rPr lang="en-US" dirty="0" smtClean="0"/>
              <a:t>HIVE Queries are structural, you have to clearly specify what needs to be performed in what order using subqueries. This can become tedious if there are complex number of steps to be executed. For this Pig can be used which is more procedural like language, where the sequence of steps to be performed can be mentioned with individual statements</a:t>
            </a:r>
          </a:p>
          <a:p>
            <a:pPr lvl="1"/>
            <a:r>
              <a:rPr lang="en-US" dirty="0" smtClean="0"/>
              <a:t>Once data is inserted into table, data can’t be updated</a:t>
            </a:r>
          </a:p>
          <a:p>
            <a:pPr lvl="1"/>
            <a:r>
              <a:rPr lang="en-US" dirty="0" smtClean="0"/>
              <a:t>Splitting data: Data at various stages is merged and combined by SQL and in the end a single result is obtained. Hence splitting is not possible. Pig on the other hand can be used to save the result at different stages.</a:t>
            </a:r>
          </a:p>
        </p:txBody>
      </p:sp>
      <p:sp>
        <p:nvSpPr>
          <p:cNvPr id="2" name="Slide Number Placeholder 1"/>
          <p:cNvSpPr>
            <a:spLocks noGrp="1"/>
          </p:cNvSpPr>
          <p:nvPr>
            <p:ph type="sldNum" sz="quarter" idx="12"/>
          </p:nvPr>
        </p:nvSpPr>
        <p:spPr/>
        <p:txBody>
          <a:bodyPr/>
          <a:lstStyle/>
          <a:p>
            <a:fld id="{5A0614AE-7DA6-4443-9A06-FA7BD7CD666D}" type="slidenum">
              <a:rPr lang="en-US" smtClean="0"/>
              <a:pPr/>
              <a:t>78</a:t>
            </a:fld>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7</a:t>
            </a:fld>
            <a:endParaRPr lang="en-US" dirty="0"/>
          </a:p>
        </p:txBody>
      </p:sp>
      <p:sp>
        <p:nvSpPr>
          <p:cNvPr id="3" name="Title 2"/>
          <p:cNvSpPr>
            <a:spLocks noGrp="1"/>
          </p:cNvSpPr>
          <p:nvPr>
            <p:ph type="title"/>
          </p:nvPr>
        </p:nvSpPr>
        <p:spPr/>
        <p:txBody>
          <a:bodyPr/>
          <a:lstStyle/>
          <a:p>
            <a:r>
              <a:rPr lang="en-US" dirty="0" smtClean="0"/>
              <a:t>Hive Components</a:t>
            </a:r>
            <a:endParaRPr lang="en-US" dirty="0"/>
          </a:p>
        </p:txBody>
      </p:sp>
      <p:sp>
        <p:nvSpPr>
          <p:cNvPr id="4" name="Text Placeholder 3"/>
          <p:cNvSpPr>
            <a:spLocks noGrp="1"/>
          </p:cNvSpPr>
          <p:nvPr>
            <p:ph type="body" sz="quarter" idx="13"/>
          </p:nvPr>
        </p:nvSpPr>
        <p:spPr/>
        <p:txBody>
          <a:bodyPr>
            <a:normAutofit/>
          </a:bodyPr>
          <a:lstStyle/>
          <a:p>
            <a:pPr lvl="1"/>
            <a:r>
              <a:rPr lang="en-US" sz="1600" dirty="0" err="1" smtClean="0">
                <a:solidFill>
                  <a:schemeClr val="tx1"/>
                </a:solidFill>
              </a:rPr>
              <a:t>HCatalog</a:t>
            </a:r>
            <a:r>
              <a:rPr lang="en-US" sz="1600" dirty="0" smtClean="0">
                <a:solidFill>
                  <a:schemeClr val="tx1"/>
                </a:solidFill>
              </a:rPr>
              <a:t> </a:t>
            </a:r>
            <a:r>
              <a:rPr lang="en-US" sz="1600" dirty="0">
                <a:solidFill>
                  <a:schemeClr val="tx1"/>
                </a:solidFill>
              </a:rPr>
              <a:t>- is a component of Hive. It is a table and storage management layer for Hadoop that enables users with different data processing tools — including Pig and MapReduce — to more easily read and write data on the grid</a:t>
            </a:r>
            <a:r>
              <a:rPr lang="en-US" sz="1600" dirty="0" smtClean="0">
                <a:solidFill>
                  <a:schemeClr val="tx1"/>
                </a:solidFill>
              </a:rPr>
              <a:t>.</a:t>
            </a:r>
          </a:p>
          <a:p>
            <a:pPr lvl="1"/>
            <a:r>
              <a:rPr lang="en-US" sz="1600" dirty="0" err="1">
                <a:solidFill>
                  <a:schemeClr val="tx1"/>
                </a:solidFill>
              </a:rPr>
              <a:t>WebHCat</a:t>
            </a:r>
            <a:r>
              <a:rPr lang="en-US" sz="1600" dirty="0">
                <a:solidFill>
                  <a:schemeClr val="tx1"/>
                </a:solidFill>
              </a:rPr>
              <a:t> - provides a service that you can use to run Hadoop MapReduce (or YARN), Pig, Hive jobs or perform Hive metadata operations using an HTTP (REST style) </a:t>
            </a:r>
            <a:r>
              <a:rPr lang="en-US" sz="1600" dirty="0" smtClean="0">
                <a:solidFill>
                  <a:schemeClr val="tx1"/>
                </a:solidFill>
              </a:rPr>
              <a:t>interface</a:t>
            </a:r>
          </a:p>
        </p:txBody>
      </p:sp>
    </p:spTree>
    <p:extLst>
      <p:ext uri="{BB962C8B-B14F-4D97-AF65-F5344CB8AC3E}">
        <p14:creationId xmlns:p14="http://schemas.microsoft.com/office/powerpoint/2010/main" xmlns="" val="198104473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Hive MetaStore</a:t>
            </a:r>
            <a:endParaRPr lang="en-US" dirty="0"/>
          </a:p>
        </p:txBody>
      </p:sp>
      <p:sp>
        <p:nvSpPr>
          <p:cNvPr id="4" name="Content Placeholder 3"/>
          <p:cNvSpPr>
            <a:spLocks noGrp="1"/>
          </p:cNvSpPr>
          <p:nvPr>
            <p:ph idx="1"/>
          </p:nvPr>
        </p:nvSpPr>
        <p:spPr/>
        <p:txBody>
          <a:bodyPr>
            <a:normAutofit/>
          </a:bodyPr>
          <a:lstStyle/>
          <a:p>
            <a:pPr lvl="1"/>
            <a:r>
              <a:rPr lang="en-US" sz="1600" dirty="0" smtClean="0"/>
              <a:t>Persists Schema, i.e. table definition(table name, columns, types)</a:t>
            </a:r>
          </a:p>
          <a:p>
            <a:pPr lvl="1"/>
            <a:r>
              <a:rPr lang="en-US" sz="1600" dirty="0" smtClean="0"/>
              <a:t>Location of table files</a:t>
            </a:r>
          </a:p>
          <a:p>
            <a:pPr lvl="1"/>
            <a:r>
              <a:rPr lang="en-US" sz="1600" dirty="0" smtClean="0"/>
              <a:t>Row format of table files</a:t>
            </a:r>
          </a:p>
          <a:p>
            <a:pPr lvl="1"/>
            <a:r>
              <a:rPr lang="en-US" sz="1600" dirty="0" smtClean="0"/>
              <a:t>Storage format of files</a:t>
            </a:r>
          </a:p>
          <a:p>
            <a:pPr lvl="1"/>
            <a:endParaRPr lang="en-US" sz="1600" dirty="0"/>
          </a:p>
          <a:p>
            <a:pPr lvl="1"/>
            <a:r>
              <a:rPr lang="en-US" sz="1600" dirty="0" smtClean="0"/>
              <a:t>Exercise</a:t>
            </a:r>
          </a:p>
          <a:p>
            <a:pPr lvl="2"/>
            <a:r>
              <a:rPr lang="en-US" sz="1400" dirty="0"/>
              <a:t>Check Hive configuration to know </a:t>
            </a:r>
            <a:r>
              <a:rPr lang="en-US" sz="1400" dirty="0" smtClean="0"/>
              <a:t>DB instance [MySQL in this case] and of </a:t>
            </a:r>
            <a:r>
              <a:rPr lang="en-US" sz="1400" dirty="0"/>
              <a:t>the </a:t>
            </a:r>
            <a:r>
              <a:rPr lang="en-US" sz="1400" dirty="0" smtClean="0"/>
              <a:t>meta-store DB in </a:t>
            </a:r>
            <a:endParaRPr lang="en-US" sz="1400" dirty="0"/>
          </a:p>
          <a:p>
            <a:pPr lvl="2"/>
            <a:r>
              <a:rPr lang="en-US" sz="1400" dirty="0" smtClean="0"/>
              <a:t>Log in to MySQL Instance on your cluster and look for Hive meta-store DB.</a:t>
            </a:r>
          </a:p>
          <a:p>
            <a:pPr lvl="2"/>
            <a:endParaRPr lang="en-US" sz="1400" dirty="0" smtClean="0"/>
          </a:p>
        </p:txBody>
      </p:sp>
      <p:sp>
        <p:nvSpPr>
          <p:cNvPr id="3" name="Slide Number Placeholder 2"/>
          <p:cNvSpPr>
            <a:spLocks noGrp="1"/>
          </p:cNvSpPr>
          <p:nvPr>
            <p:ph type="sldNum" sz="quarter" idx="12"/>
          </p:nvPr>
        </p:nvSpPr>
        <p:spPr/>
        <p:txBody>
          <a:bodyPr/>
          <a:lstStyle/>
          <a:p>
            <a:fld id="{5A0614AE-7DA6-4443-9A06-FA7BD7CD666D}" type="slidenum">
              <a:rPr lang="en-US" smtClean="0"/>
              <a:pPr/>
              <a:t>8</a:t>
            </a:fld>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Pristine Colour">
      <a:dk1>
        <a:sysClr val="windowText" lastClr="000000"/>
      </a:dk1>
      <a:lt1>
        <a:sysClr val="window" lastClr="FFFFFF"/>
      </a:lt1>
      <a:dk2>
        <a:srgbClr val="1F497D"/>
      </a:dk2>
      <a:lt2>
        <a:srgbClr val="376092"/>
      </a:lt2>
      <a:accent1>
        <a:srgbClr val="4F81BD"/>
      </a:accent1>
      <a:accent2>
        <a:srgbClr val="BFBFBF"/>
      </a:accent2>
      <a:accent3>
        <a:srgbClr val="A6A6A6"/>
      </a:accent3>
      <a:accent4>
        <a:srgbClr val="7F7F7F"/>
      </a:accent4>
      <a:accent5>
        <a:srgbClr val="595959"/>
      </a:accent5>
      <a:accent6>
        <a:srgbClr val="E46C0A"/>
      </a:accent6>
      <a:hlink>
        <a:srgbClr val="C25830"/>
      </a:hlink>
      <a:folHlink>
        <a:srgbClr val="9BBB59"/>
      </a:folHlink>
    </a:clrScheme>
    <a:fontScheme name="Edu Pristine Font Typ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3991</TotalTime>
  <Words>2945</Words>
  <Application>Microsoft Office PowerPoint</Application>
  <PresentationFormat>A4 Paper (210x297 mm)</PresentationFormat>
  <Paragraphs>620</Paragraphs>
  <Slides>80</Slides>
  <Notes>1</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Office Theme</vt:lpstr>
      <vt:lpstr>Apache Hive</vt:lpstr>
      <vt:lpstr>Hive Features ?</vt:lpstr>
      <vt:lpstr>What Hive Can do ?</vt:lpstr>
      <vt:lpstr>What HIVE is not ?</vt:lpstr>
      <vt:lpstr>Connecting to HIVE</vt:lpstr>
      <vt:lpstr>Hive Architecture</vt:lpstr>
      <vt:lpstr>Slide 6</vt:lpstr>
      <vt:lpstr>Hive Components</vt:lpstr>
      <vt:lpstr>Hive MetaStore</vt:lpstr>
      <vt:lpstr>Lets do Hive !</vt:lpstr>
      <vt:lpstr>Slide 10</vt:lpstr>
      <vt:lpstr>Slide 11</vt:lpstr>
      <vt:lpstr>Slide 12</vt:lpstr>
      <vt:lpstr>Slide 13</vt:lpstr>
      <vt:lpstr>Slide 14</vt:lpstr>
      <vt:lpstr>Slide 15</vt:lpstr>
      <vt:lpstr>Slide 16</vt:lpstr>
      <vt:lpstr>Slide 17</vt:lpstr>
      <vt:lpstr>Slide 18</vt:lpstr>
      <vt:lpstr>Slide 19</vt:lpstr>
      <vt:lpstr>Configuring hive on vm(hive-site.xml)</vt:lpstr>
      <vt:lpstr>HealthCheck</vt:lpstr>
      <vt:lpstr>Data types</vt:lpstr>
      <vt:lpstr>Slide 23</vt:lpstr>
      <vt:lpstr>Syntax of collections</vt:lpstr>
      <vt:lpstr>External VS Managed Table</vt:lpstr>
      <vt:lpstr>Export Hive Table</vt:lpstr>
      <vt:lpstr>Slide 27</vt:lpstr>
      <vt:lpstr>The progress of sql queries can also be checked at jobtracker page url:50030</vt:lpstr>
      <vt:lpstr>Multiple DBs  in Hive</vt:lpstr>
      <vt:lpstr>Oder by</vt:lpstr>
      <vt:lpstr>Exercise </vt:lpstr>
      <vt:lpstr>Solution</vt:lpstr>
      <vt:lpstr>Sort by</vt:lpstr>
      <vt:lpstr>Comparison Sort by and order by</vt:lpstr>
      <vt:lpstr>Joining tables</vt:lpstr>
      <vt:lpstr>Syntax</vt:lpstr>
      <vt:lpstr>Join on 2 tables</vt:lpstr>
      <vt:lpstr>Inner join</vt:lpstr>
      <vt:lpstr>Left outer join</vt:lpstr>
      <vt:lpstr>Hive functions</vt:lpstr>
      <vt:lpstr>Use of functions</vt:lpstr>
      <vt:lpstr>Views</vt:lpstr>
      <vt:lpstr>View</vt:lpstr>
      <vt:lpstr>Partitioning</vt:lpstr>
      <vt:lpstr>Creating custom UDFs</vt:lpstr>
      <vt:lpstr>Custom UDF</vt:lpstr>
      <vt:lpstr>How to run UDF</vt:lpstr>
      <vt:lpstr>Serde</vt:lpstr>
      <vt:lpstr>Hive serde</vt:lpstr>
      <vt:lpstr>Storage format</vt:lpstr>
      <vt:lpstr>Default storage format</vt:lpstr>
      <vt:lpstr>Binary storage format RCFile and sequencefile</vt:lpstr>
      <vt:lpstr>Slide 53</vt:lpstr>
      <vt:lpstr>Case study 2</vt:lpstr>
      <vt:lpstr>Sequence file</vt:lpstr>
      <vt:lpstr>Slide 56</vt:lpstr>
      <vt:lpstr>Slide 57</vt:lpstr>
      <vt:lpstr>Slide 58</vt:lpstr>
      <vt:lpstr>Slide 59</vt:lpstr>
      <vt:lpstr>Slide 60</vt:lpstr>
      <vt:lpstr>Slide 61</vt:lpstr>
      <vt:lpstr>Exercise </vt:lpstr>
      <vt:lpstr>Slide 63</vt:lpstr>
      <vt:lpstr>Slide 64</vt:lpstr>
      <vt:lpstr>Slide 65</vt:lpstr>
      <vt:lpstr>Slide 66</vt:lpstr>
      <vt:lpstr>Slide 67</vt:lpstr>
      <vt:lpstr>Slide 68</vt:lpstr>
      <vt:lpstr>Slide 69</vt:lpstr>
      <vt:lpstr>Slide 70</vt:lpstr>
      <vt:lpstr>Slide 71</vt:lpstr>
      <vt:lpstr>TOOLS</vt:lpstr>
      <vt:lpstr>LIMIT TUNING</vt:lpstr>
      <vt:lpstr>Join Optimization</vt:lpstr>
      <vt:lpstr>PARALLEL  EXECUTION</vt:lpstr>
      <vt:lpstr>JVM REUSE</vt:lpstr>
      <vt:lpstr>Slide 77</vt:lpstr>
      <vt:lpstr>Limitations of Hive</vt:lpstr>
      <vt:lpstr>Slide 79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sreeharis</cp:lastModifiedBy>
  <cp:revision>508</cp:revision>
  <dcterms:created xsi:type="dcterms:W3CDTF">2012-03-13T16:05:56Z</dcterms:created>
  <dcterms:modified xsi:type="dcterms:W3CDTF">2017-03-01T04:28:47Z</dcterms:modified>
</cp:coreProperties>
</file>